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handoutMasterIdLst>
    <p:handoutMasterId r:id="rId19"/>
  </p:handoutMasterIdLst>
  <p:sldIdLst>
    <p:sldId id="256" r:id="rId2"/>
    <p:sldId id="259" r:id="rId3"/>
    <p:sldId id="260" r:id="rId4"/>
    <p:sldId id="266" r:id="rId5"/>
    <p:sldId id="267" r:id="rId6"/>
    <p:sldId id="268" r:id="rId7"/>
    <p:sldId id="261" r:id="rId8"/>
    <p:sldId id="271" r:id="rId9"/>
    <p:sldId id="270" r:id="rId10"/>
    <p:sldId id="272" r:id="rId11"/>
    <p:sldId id="273" r:id="rId12"/>
    <p:sldId id="274" r:id="rId13"/>
    <p:sldId id="262" r:id="rId14"/>
    <p:sldId id="263" r:id="rId15"/>
    <p:sldId id="264" r:id="rId16"/>
    <p:sldId id="265"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C2F47-B85C-4182-8662-3A17D81513CC}" v="12" dt="2022-08-10T14:22:49.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6" autoAdjust="0"/>
    <p:restoredTop sz="94694"/>
  </p:normalViewPr>
  <p:slideViewPr>
    <p:cSldViewPr snapToGrid="0" snapToObjects="1">
      <p:cViewPr varScale="1">
        <p:scale>
          <a:sx n="50" d="100"/>
          <a:sy n="50" d="100"/>
        </p:scale>
        <p:origin x="806" y="48"/>
      </p:cViewPr>
      <p:guideLst/>
    </p:cSldViewPr>
  </p:slideViewPr>
  <p:notesTextViewPr>
    <p:cViewPr>
      <p:scale>
        <a:sx n="1" d="1"/>
        <a:sy n="1" d="1"/>
      </p:scale>
      <p:origin x="0" y="0"/>
    </p:cViewPr>
  </p:notesText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Robichaud" userId="35ed303b-b907-4617-aa81-130e3ff8d0f8" providerId="ADAL" clId="{6EAC2F47-B85C-4182-8662-3A17D81513CC}"/>
    <pc:docChg chg="undo redo custSel addSld delSld modSld">
      <pc:chgData name="Lise Robichaud" userId="35ed303b-b907-4617-aa81-130e3ff8d0f8" providerId="ADAL" clId="{6EAC2F47-B85C-4182-8662-3A17D81513CC}" dt="2022-08-12T16:44:41.125" v="1418" actId="20577"/>
      <pc:docMkLst>
        <pc:docMk/>
      </pc:docMkLst>
      <pc:sldChg chg="modSp mod">
        <pc:chgData name="Lise Robichaud" userId="35ed303b-b907-4617-aa81-130e3ff8d0f8" providerId="ADAL" clId="{6EAC2F47-B85C-4182-8662-3A17D81513CC}" dt="2022-08-10T11:50:54.796" v="60" actId="1076"/>
        <pc:sldMkLst>
          <pc:docMk/>
          <pc:sldMk cId="289572908" sldId="256"/>
        </pc:sldMkLst>
        <pc:spChg chg="mod">
          <ac:chgData name="Lise Robichaud" userId="35ed303b-b907-4617-aa81-130e3ff8d0f8" providerId="ADAL" clId="{6EAC2F47-B85C-4182-8662-3A17D81513CC}" dt="2022-08-10T11:50:54.796" v="60" actId="1076"/>
          <ac:spMkLst>
            <pc:docMk/>
            <pc:sldMk cId="289572908" sldId="256"/>
            <ac:spMk id="2" creationId="{D7FFCD49-A93B-A048-BAFF-7DE2722886E2}"/>
          </ac:spMkLst>
        </pc:spChg>
      </pc:sldChg>
      <pc:sldChg chg="addSp modSp mod">
        <pc:chgData name="Lise Robichaud" userId="35ed303b-b907-4617-aa81-130e3ff8d0f8" providerId="ADAL" clId="{6EAC2F47-B85C-4182-8662-3A17D81513CC}" dt="2022-08-10T12:13:19.352" v="257" actId="14100"/>
        <pc:sldMkLst>
          <pc:docMk/>
          <pc:sldMk cId="3580217765" sldId="259"/>
        </pc:sldMkLst>
        <pc:spChg chg="mod">
          <ac:chgData name="Lise Robichaud" userId="35ed303b-b907-4617-aa81-130e3ff8d0f8" providerId="ADAL" clId="{6EAC2F47-B85C-4182-8662-3A17D81513CC}" dt="2022-08-10T11:58:14.211" v="106" actId="113"/>
          <ac:spMkLst>
            <pc:docMk/>
            <pc:sldMk cId="3580217765" sldId="259"/>
            <ac:spMk id="2" creationId="{B1550F7C-C01A-4EBD-87B1-890171452A47}"/>
          </ac:spMkLst>
        </pc:spChg>
        <pc:spChg chg="mod">
          <ac:chgData name="Lise Robichaud" userId="35ed303b-b907-4617-aa81-130e3ff8d0f8" providerId="ADAL" clId="{6EAC2F47-B85C-4182-8662-3A17D81513CC}" dt="2022-08-10T12:11:35.763" v="254" actId="20577"/>
          <ac:spMkLst>
            <pc:docMk/>
            <pc:sldMk cId="3580217765" sldId="259"/>
            <ac:spMk id="3" creationId="{24681882-35E4-498E-A595-1D1537F19A64}"/>
          </ac:spMkLst>
        </pc:spChg>
        <pc:picChg chg="add mod">
          <ac:chgData name="Lise Robichaud" userId="35ed303b-b907-4617-aa81-130e3ff8d0f8" providerId="ADAL" clId="{6EAC2F47-B85C-4182-8662-3A17D81513CC}" dt="2022-08-10T12:13:19.352" v="257" actId="14100"/>
          <ac:picMkLst>
            <pc:docMk/>
            <pc:sldMk cId="3580217765" sldId="259"/>
            <ac:picMk id="4" creationId="{2E25C132-03E6-73C6-AC0B-B63D07E0707E}"/>
          </ac:picMkLst>
        </pc:picChg>
      </pc:sldChg>
      <pc:sldChg chg="modSp new mod">
        <pc:chgData name="Lise Robichaud" userId="35ed303b-b907-4617-aa81-130e3ff8d0f8" providerId="ADAL" clId="{6EAC2F47-B85C-4182-8662-3A17D81513CC}" dt="2022-08-10T12:00:19.065" v="155" actId="27636"/>
        <pc:sldMkLst>
          <pc:docMk/>
          <pc:sldMk cId="3663552208" sldId="260"/>
        </pc:sldMkLst>
        <pc:spChg chg="mod">
          <ac:chgData name="Lise Robichaud" userId="35ed303b-b907-4617-aa81-130e3ff8d0f8" providerId="ADAL" clId="{6EAC2F47-B85C-4182-8662-3A17D81513CC}" dt="2022-08-10T12:00:19.065" v="155" actId="27636"/>
          <ac:spMkLst>
            <pc:docMk/>
            <pc:sldMk cId="3663552208" sldId="260"/>
            <ac:spMk id="2" creationId="{27E403AE-B109-71FF-CC9D-5FFDF7ED2D18}"/>
          </ac:spMkLst>
        </pc:spChg>
        <pc:spChg chg="mod">
          <ac:chgData name="Lise Robichaud" userId="35ed303b-b907-4617-aa81-130e3ff8d0f8" providerId="ADAL" clId="{6EAC2F47-B85C-4182-8662-3A17D81513CC}" dt="2022-08-10T12:00:10.185" v="153" actId="20577"/>
          <ac:spMkLst>
            <pc:docMk/>
            <pc:sldMk cId="3663552208" sldId="260"/>
            <ac:spMk id="3" creationId="{E66ACC7B-DA80-22DD-CC5E-6FCF7EEE93CB}"/>
          </ac:spMkLst>
        </pc:spChg>
      </pc:sldChg>
      <pc:sldChg chg="modSp new mod">
        <pc:chgData name="Lise Robichaud" userId="35ed303b-b907-4617-aa81-130e3ff8d0f8" providerId="ADAL" clId="{6EAC2F47-B85C-4182-8662-3A17D81513CC}" dt="2022-08-10T14:34:59.820" v="1386" actId="20577"/>
        <pc:sldMkLst>
          <pc:docMk/>
          <pc:sldMk cId="1095753709" sldId="261"/>
        </pc:sldMkLst>
        <pc:spChg chg="mod">
          <ac:chgData name="Lise Robichaud" userId="35ed303b-b907-4617-aa81-130e3ff8d0f8" providerId="ADAL" clId="{6EAC2F47-B85C-4182-8662-3A17D81513CC}" dt="2022-08-10T14:34:59.820" v="1386" actId="20577"/>
          <ac:spMkLst>
            <pc:docMk/>
            <pc:sldMk cId="1095753709" sldId="261"/>
            <ac:spMk id="2" creationId="{2930FD76-97BC-8EED-F2AB-2A21AB17E569}"/>
          </ac:spMkLst>
        </pc:spChg>
        <pc:spChg chg="mod">
          <ac:chgData name="Lise Robichaud" userId="35ed303b-b907-4617-aa81-130e3ff8d0f8" providerId="ADAL" clId="{6EAC2F47-B85C-4182-8662-3A17D81513CC}" dt="2022-08-10T14:27:45.794" v="1112" actId="20577"/>
          <ac:spMkLst>
            <pc:docMk/>
            <pc:sldMk cId="1095753709" sldId="261"/>
            <ac:spMk id="3" creationId="{4F4772D6-B9CD-F853-D5BF-7F2BE3748445}"/>
          </ac:spMkLst>
        </pc:spChg>
      </pc:sldChg>
      <pc:sldChg chg="modSp new mod">
        <pc:chgData name="Lise Robichaud" userId="35ed303b-b907-4617-aa81-130e3ff8d0f8" providerId="ADAL" clId="{6EAC2F47-B85C-4182-8662-3A17D81513CC}" dt="2022-08-10T12:38:32.790" v="320" actId="255"/>
        <pc:sldMkLst>
          <pc:docMk/>
          <pc:sldMk cId="2701193879" sldId="262"/>
        </pc:sldMkLst>
        <pc:spChg chg="mod">
          <ac:chgData name="Lise Robichaud" userId="35ed303b-b907-4617-aa81-130e3ff8d0f8" providerId="ADAL" clId="{6EAC2F47-B85C-4182-8662-3A17D81513CC}" dt="2022-08-10T12:38:32.790" v="320" actId="255"/>
          <ac:spMkLst>
            <pc:docMk/>
            <pc:sldMk cId="2701193879" sldId="262"/>
            <ac:spMk id="2" creationId="{6904B13B-FEE7-D300-CAE2-584B12A16093}"/>
          </ac:spMkLst>
        </pc:spChg>
        <pc:spChg chg="mod">
          <ac:chgData name="Lise Robichaud" userId="35ed303b-b907-4617-aa81-130e3ff8d0f8" providerId="ADAL" clId="{6EAC2F47-B85C-4182-8662-3A17D81513CC}" dt="2022-08-10T12:37:33.572" v="309" actId="20577"/>
          <ac:spMkLst>
            <pc:docMk/>
            <pc:sldMk cId="2701193879" sldId="262"/>
            <ac:spMk id="3" creationId="{74D7EB59-F680-50F9-0E2A-977EFD638E0E}"/>
          </ac:spMkLst>
        </pc:spChg>
      </pc:sldChg>
      <pc:sldChg chg="modSp new mod">
        <pc:chgData name="Lise Robichaud" userId="35ed303b-b907-4617-aa81-130e3ff8d0f8" providerId="ADAL" clId="{6EAC2F47-B85C-4182-8662-3A17D81513CC}" dt="2022-08-10T12:39:54.013" v="376" actId="20577"/>
        <pc:sldMkLst>
          <pc:docMk/>
          <pc:sldMk cId="633189510" sldId="263"/>
        </pc:sldMkLst>
        <pc:spChg chg="mod">
          <ac:chgData name="Lise Robichaud" userId="35ed303b-b907-4617-aa81-130e3ff8d0f8" providerId="ADAL" clId="{6EAC2F47-B85C-4182-8662-3A17D81513CC}" dt="2022-08-10T12:39:54.013" v="376" actId="20577"/>
          <ac:spMkLst>
            <pc:docMk/>
            <pc:sldMk cId="633189510" sldId="263"/>
            <ac:spMk id="2" creationId="{E4BBF863-0DDF-F655-C75C-36B9C4794A56}"/>
          </ac:spMkLst>
        </pc:spChg>
        <pc:spChg chg="mod">
          <ac:chgData name="Lise Robichaud" userId="35ed303b-b907-4617-aa81-130e3ff8d0f8" providerId="ADAL" clId="{6EAC2F47-B85C-4182-8662-3A17D81513CC}" dt="2022-08-10T12:39:38.508" v="373" actId="20577"/>
          <ac:spMkLst>
            <pc:docMk/>
            <pc:sldMk cId="633189510" sldId="263"/>
            <ac:spMk id="3" creationId="{76621258-49EB-2862-2579-DEBB6F808B85}"/>
          </ac:spMkLst>
        </pc:spChg>
      </pc:sldChg>
      <pc:sldChg chg="modSp new mod">
        <pc:chgData name="Lise Robichaud" userId="35ed303b-b907-4617-aa81-130e3ff8d0f8" providerId="ADAL" clId="{6EAC2F47-B85C-4182-8662-3A17D81513CC}" dt="2022-08-10T12:43:08.604" v="427" actId="27636"/>
        <pc:sldMkLst>
          <pc:docMk/>
          <pc:sldMk cId="2098103236" sldId="264"/>
        </pc:sldMkLst>
        <pc:spChg chg="mod">
          <ac:chgData name="Lise Robichaud" userId="35ed303b-b907-4617-aa81-130e3ff8d0f8" providerId="ADAL" clId="{6EAC2F47-B85C-4182-8662-3A17D81513CC}" dt="2022-08-10T12:43:08.604" v="427" actId="27636"/>
          <ac:spMkLst>
            <pc:docMk/>
            <pc:sldMk cId="2098103236" sldId="264"/>
            <ac:spMk id="2" creationId="{A6B4F4E9-7590-B35B-E96E-C2CC30B87D61}"/>
          </ac:spMkLst>
        </pc:spChg>
        <pc:spChg chg="mod">
          <ac:chgData name="Lise Robichaud" userId="35ed303b-b907-4617-aa81-130e3ff8d0f8" providerId="ADAL" clId="{6EAC2F47-B85C-4182-8662-3A17D81513CC}" dt="2022-08-10T12:43:02.899" v="425" actId="20577"/>
          <ac:spMkLst>
            <pc:docMk/>
            <pc:sldMk cId="2098103236" sldId="264"/>
            <ac:spMk id="3" creationId="{9CB97358-7803-1035-CB46-45312E74CFCE}"/>
          </ac:spMkLst>
        </pc:spChg>
      </pc:sldChg>
      <pc:sldChg chg="modSp new mod">
        <pc:chgData name="Lise Robichaud" userId="35ed303b-b907-4617-aa81-130e3ff8d0f8" providerId="ADAL" clId="{6EAC2F47-B85C-4182-8662-3A17D81513CC}" dt="2022-08-10T12:44:54.792" v="452" actId="20577"/>
        <pc:sldMkLst>
          <pc:docMk/>
          <pc:sldMk cId="1347456058" sldId="265"/>
        </pc:sldMkLst>
        <pc:spChg chg="mod">
          <ac:chgData name="Lise Robichaud" userId="35ed303b-b907-4617-aa81-130e3ff8d0f8" providerId="ADAL" clId="{6EAC2F47-B85C-4182-8662-3A17D81513CC}" dt="2022-08-10T12:44:54.792" v="452" actId="20577"/>
          <ac:spMkLst>
            <pc:docMk/>
            <pc:sldMk cId="1347456058" sldId="265"/>
            <ac:spMk id="2" creationId="{D0FF6602-214D-2D5D-71FC-71546338D23E}"/>
          </ac:spMkLst>
        </pc:spChg>
        <pc:spChg chg="mod">
          <ac:chgData name="Lise Robichaud" userId="35ed303b-b907-4617-aa81-130e3ff8d0f8" providerId="ADAL" clId="{6EAC2F47-B85C-4182-8662-3A17D81513CC}" dt="2022-08-10T12:44:46.891" v="450" actId="20577"/>
          <ac:spMkLst>
            <pc:docMk/>
            <pc:sldMk cId="1347456058" sldId="265"/>
            <ac:spMk id="3" creationId="{8B559188-39E1-28F0-FB0F-BD5E153D7230}"/>
          </ac:spMkLst>
        </pc:spChg>
      </pc:sldChg>
      <pc:sldChg chg="modSp new mod">
        <pc:chgData name="Lise Robichaud" userId="35ed303b-b907-4617-aa81-130e3ff8d0f8" providerId="ADAL" clId="{6EAC2F47-B85C-4182-8662-3A17D81513CC}" dt="2022-08-12T16:44:41.125" v="1418" actId="20577"/>
        <pc:sldMkLst>
          <pc:docMk/>
          <pc:sldMk cId="2575979116" sldId="266"/>
        </pc:sldMkLst>
        <pc:spChg chg="mod">
          <ac:chgData name="Lise Robichaud" userId="35ed303b-b907-4617-aa81-130e3ff8d0f8" providerId="ADAL" clId="{6EAC2F47-B85C-4182-8662-3A17D81513CC}" dt="2022-08-12T16:44:41.125" v="1418" actId="20577"/>
          <ac:spMkLst>
            <pc:docMk/>
            <pc:sldMk cId="2575979116" sldId="266"/>
            <ac:spMk id="2" creationId="{D8D76184-D058-E9B5-2B9A-FA0C4B044807}"/>
          </ac:spMkLst>
        </pc:spChg>
        <pc:spChg chg="mod">
          <ac:chgData name="Lise Robichaud" userId="35ed303b-b907-4617-aa81-130e3ff8d0f8" providerId="ADAL" clId="{6EAC2F47-B85C-4182-8662-3A17D81513CC}" dt="2022-08-10T12:47:34.701" v="478" actId="20577"/>
          <ac:spMkLst>
            <pc:docMk/>
            <pc:sldMk cId="2575979116" sldId="266"/>
            <ac:spMk id="3" creationId="{57ED8CDB-1294-C13D-438B-13F88547C800}"/>
          </ac:spMkLst>
        </pc:spChg>
      </pc:sldChg>
      <pc:sldChg chg="modSp new mod">
        <pc:chgData name="Lise Robichaud" userId="35ed303b-b907-4617-aa81-130e3ff8d0f8" providerId="ADAL" clId="{6EAC2F47-B85C-4182-8662-3A17D81513CC}" dt="2022-08-10T12:56:13.981" v="548" actId="113"/>
        <pc:sldMkLst>
          <pc:docMk/>
          <pc:sldMk cId="903040973" sldId="267"/>
        </pc:sldMkLst>
        <pc:spChg chg="mod">
          <ac:chgData name="Lise Robichaud" userId="35ed303b-b907-4617-aa81-130e3ff8d0f8" providerId="ADAL" clId="{6EAC2F47-B85C-4182-8662-3A17D81513CC}" dt="2022-08-10T12:56:13.981" v="548" actId="113"/>
          <ac:spMkLst>
            <pc:docMk/>
            <pc:sldMk cId="903040973" sldId="267"/>
            <ac:spMk id="2" creationId="{80A82F2C-8AFB-1363-4F24-B0BF61742107}"/>
          </ac:spMkLst>
        </pc:spChg>
        <pc:spChg chg="mod">
          <ac:chgData name="Lise Robichaud" userId="35ed303b-b907-4617-aa81-130e3ff8d0f8" providerId="ADAL" clId="{6EAC2F47-B85C-4182-8662-3A17D81513CC}" dt="2022-08-10T12:51:06.739" v="538" actId="20577"/>
          <ac:spMkLst>
            <pc:docMk/>
            <pc:sldMk cId="903040973" sldId="267"/>
            <ac:spMk id="3" creationId="{EBD2FCA1-55FC-D602-B308-7FCF9CDB4912}"/>
          </ac:spMkLst>
        </pc:spChg>
      </pc:sldChg>
      <pc:sldChg chg="modSp new mod">
        <pc:chgData name="Lise Robichaud" userId="35ed303b-b907-4617-aa81-130e3ff8d0f8" providerId="ADAL" clId="{6EAC2F47-B85C-4182-8662-3A17D81513CC}" dt="2022-08-10T13:30:37.361" v="648" actId="27636"/>
        <pc:sldMkLst>
          <pc:docMk/>
          <pc:sldMk cId="1629911547" sldId="268"/>
        </pc:sldMkLst>
        <pc:spChg chg="mod">
          <ac:chgData name="Lise Robichaud" userId="35ed303b-b907-4617-aa81-130e3ff8d0f8" providerId="ADAL" clId="{6EAC2F47-B85C-4182-8662-3A17D81513CC}" dt="2022-08-10T13:30:37.361" v="648" actId="27636"/>
          <ac:spMkLst>
            <pc:docMk/>
            <pc:sldMk cId="1629911547" sldId="268"/>
            <ac:spMk id="2" creationId="{C8CC09E3-7B89-77E9-8D72-D5E3E7C5C034}"/>
          </ac:spMkLst>
        </pc:spChg>
        <pc:spChg chg="mod">
          <ac:chgData name="Lise Robichaud" userId="35ed303b-b907-4617-aa81-130e3ff8d0f8" providerId="ADAL" clId="{6EAC2F47-B85C-4182-8662-3A17D81513CC}" dt="2022-08-10T12:57:17.745" v="580" actId="20577"/>
          <ac:spMkLst>
            <pc:docMk/>
            <pc:sldMk cId="1629911547" sldId="268"/>
            <ac:spMk id="3" creationId="{24DA5E54-8B62-D951-9410-F906FF9E9EE5}"/>
          </ac:spMkLst>
        </pc:spChg>
      </pc:sldChg>
      <pc:sldChg chg="modSp new mod">
        <pc:chgData name="Lise Robichaud" userId="35ed303b-b907-4617-aa81-130e3ff8d0f8" providerId="ADAL" clId="{6EAC2F47-B85C-4182-8662-3A17D81513CC}" dt="2022-08-10T14:46:12.008" v="1415" actId="20577"/>
        <pc:sldMkLst>
          <pc:docMk/>
          <pc:sldMk cId="1873213574" sldId="269"/>
        </pc:sldMkLst>
        <pc:spChg chg="mod">
          <ac:chgData name="Lise Robichaud" userId="35ed303b-b907-4617-aa81-130e3ff8d0f8" providerId="ADAL" clId="{6EAC2F47-B85C-4182-8662-3A17D81513CC}" dt="2022-08-10T14:46:12.008" v="1415" actId="20577"/>
          <ac:spMkLst>
            <pc:docMk/>
            <pc:sldMk cId="1873213574" sldId="269"/>
            <ac:spMk id="2" creationId="{9925DA72-1ADB-622E-D0E1-136B6F922FA1}"/>
          </ac:spMkLst>
        </pc:spChg>
        <pc:spChg chg="mod">
          <ac:chgData name="Lise Robichaud" userId="35ed303b-b907-4617-aa81-130e3ff8d0f8" providerId="ADAL" clId="{6EAC2F47-B85C-4182-8662-3A17D81513CC}" dt="2022-08-10T14:45:46.180" v="1408" actId="5793"/>
          <ac:spMkLst>
            <pc:docMk/>
            <pc:sldMk cId="1873213574" sldId="269"/>
            <ac:spMk id="3" creationId="{B2046BC2-BAC8-6044-0C77-A26F5F881968}"/>
          </ac:spMkLst>
        </pc:spChg>
      </pc:sldChg>
      <pc:sldChg chg="modSp new mod">
        <pc:chgData name="Lise Robichaud" userId="35ed303b-b907-4617-aa81-130e3ff8d0f8" providerId="ADAL" clId="{6EAC2F47-B85C-4182-8662-3A17D81513CC}" dt="2022-08-10T14:07:31.130" v="892" actId="20577"/>
        <pc:sldMkLst>
          <pc:docMk/>
          <pc:sldMk cId="4087569866" sldId="270"/>
        </pc:sldMkLst>
        <pc:spChg chg="mod">
          <ac:chgData name="Lise Robichaud" userId="35ed303b-b907-4617-aa81-130e3ff8d0f8" providerId="ADAL" clId="{6EAC2F47-B85C-4182-8662-3A17D81513CC}" dt="2022-08-10T14:07:31.130" v="892" actId="20577"/>
          <ac:spMkLst>
            <pc:docMk/>
            <pc:sldMk cId="4087569866" sldId="270"/>
            <ac:spMk id="2" creationId="{A6154A2D-1238-0F2E-A1CB-69B569BE93C3}"/>
          </ac:spMkLst>
        </pc:spChg>
        <pc:spChg chg="mod">
          <ac:chgData name="Lise Robichaud" userId="35ed303b-b907-4617-aa81-130e3ff8d0f8" providerId="ADAL" clId="{6EAC2F47-B85C-4182-8662-3A17D81513CC}" dt="2022-08-10T14:01:35.763" v="722" actId="20577"/>
          <ac:spMkLst>
            <pc:docMk/>
            <pc:sldMk cId="4087569866" sldId="270"/>
            <ac:spMk id="3" creationId="{7DD1129D-ABF8-7BC9-A8C1-A2AC708A6411}"/>
          </ac:spMkLst>
        </pc:spChg>
      </pc:sldChg>
      <pc:sldChg chg="modSp new mod">
        <pc:chgData name="Lise Robichaud" userId="35ed303b-b907-4617-aa81-130e3ff8d0f8" providerId="ADAL" clId="{6EAC2F47-B85C-4182-8662-3A17D81513CC}" dt="2022-08-10T14:00:58.015" v="674" actId="20577"/>
        <pc:sldMkLst>
          <pc:docMk/>
          <pc:sldMk cId="1720498727" sldId="271"/>
        </pc:sldMkLst>
        <pc:spChg chg="mod">
          <ac:chgData name="Lise Robichaud" userId="35ed303b-b907-4617-aa81-130e3ff8d0f8" providerId="ADAL" clId="{6EAC2F47-B85C-4182-8662-3A17D81513CC}" dt="2022-08-10T14:00:37.740" v="653" actId="27636"/>
          <ac:spMkLst>
            <pc:docMk/>
            <pc:sldMk cId="1720498727" sldId="271"/>
            <ac:spMk id="2" creationId="{EC8A5D90-4A9F-187C-06D4-3270038CA89D}"/>
          </ac:spMkLst>
        </pc:spChg>
        <pc:spChg chg="mod">
          <ac:chgData name="Lise Robichaud" userId="35ed303b-b907-4617-aa81-130e3ff8d0f8" providerId="ADAL" clId="{6EAC2F47-B85C-4182-8662-3A17D81513CC}" dt="2022-08-10T14:00:58.015" v="674" actId="20577"/>
          <ac:spMkLst>
            <pc:docMk/>
            <pc:sldMk cId="1720498727" sldId="271"/>
            <ac:spMk id="3" creationId="{B99A124D-9C6B-07D2-613F-1215D3EDE62C}"/>
          </ac:spMkLst>
        </pc:spChg>
      </pc:sldChg>
      <pc:sldChg chg="addSp modSp new mod">
        <pc:chgData name="Lise Robichaud" userId="35ed303b-b907-4617-aa81-130e3ff8d0f8" providerId="ADAL" clId="{6EAC2F47-B85C-4182-8662-3A17D81513CC}" dt="2022-08-10T14:20:27.826" v="994" actId="1076"/>
        <pc:sldMkLst>
          <pc:docMk/>
          <pc:sldMk cId="3855207125" sldId="272"/>
        </pc:sldMkLst>
        <pc:spChg chg="mod">
          <ac:chgData name="Lise Robichaud" userId="35ed303b-b907-4617-aa81-130e3ff8d0f8" providerId="ADAL" clId="{6EAC2F47-B85C-4182-8662-3A17D81513CC}" dt="2022-08-10T14:18:36.880" v="987" actId="255"/>
          <ac:spMkLst>
            <pc:docMk/>
            <pc:sldMk cId="3855207125" sldId="272"/>
            <ac:spMk id="3" creationId="{95596144-4A88-1750-C200-49E2C851D4DC}"/>
          </ac:spMkLst>
        </pc:spChg>
        <pc:picChg chg="add mod">
          <ac:chgData name="Lise Robichaud" userId="35ed303b-b907-4617-aa81-130e3ff8d0f8" providerId="ADAL" clId="{6EAC2F47-B85C-4182-8662-3A17D81513CC}" dt="2022-08-10T14:19:06.897" v="989" actId="1076"/>
          <ac:picMkLst>
            <pc:docMk/>
            <pc:sldMk cId="3855207125" sldId="272"/>
            <ac:picMk id="4" creationId="{83636F4C-C902-E7F8-06C3-067B7BF229AA}"/>
          </ac:picMkLst>
        </pc:picChg>
        <pc:picChg chg="add mod">
          <ac:chgData name="Lise Robichaud" userId="35ed303b-b907-4617-aa81-130e3ff8d0f8" providerId="ADAL" clId="{6EAC2F47-B85C-4182-8662-3A17D81513CC}" dt="2022-08-10T14:20:27.826" v="994" actId="1076"/>
          <ac:picMkLst>
            <pc:docMk/>
            <pc:sldMk cId="3855207125" sldId="272"/>
            <ac:picMk id="5" creationId="{27990AC0-050E-E9C4-F51F-1CEFA1E2B75C}"/>
          </ac:picMkLst>
        </pc:picChg>
        <pc:picChg chg="add mod">
          <ac:chgData name="Lise Robichaud" userId="35ed303b-b907-4617-aa81-130e3ff8d0f8" providerId="ADAL" clId="{6EAC2F47-B85C-4182-8662-3A17D81513CC}" dt="2022-08-10T14:20:19.347" v="993" actId="1076"/>
          <ac:picMkLst>
            <pc:docMk/>
            <pc:sldMk cId="3855207125" sldId="272"/>
            <ac:picMk id="6" creationId="{680526FE-2B13-C810-C90A-D5955D04F543}"/>
          </ac:picMkLst>
        </pc:picChg>
      </pc:sldChg>
      <pc:sldChg chg="addSp modSp new mod">
        <pc:chgData name="Lise Robichaud" userId="35ed303b-b907-4617-aa81-130e3ff8d0f8" providerId="ADAL" clId="{6EAC2F47-B85C-4182-8662-3A17D81513CC}" dt="2022-08-10T14:23:18.430" v="1052" actId="1076"/>
        <pc:sldMkLst>
          <pc:docMk/>
          <pc:sldMk cId="4185085617" sldId="273"/>
        </pc:sldMkLst>
        <pc:spChg chg="mod">
          <ac:chgData name="Lise Robichaud" userId="35ed303b-b907-4617-aa81-130e3ff8d0f8" providerId="ADAL" clId="{6EAC2F47-B85C-4182-8662-3A17D81513CC}" dt="2022-08-10T14:22:24.453" v="1047" actId="5793"/>
          <ac:spMkLst>
            <pc:docMk/>
            <pc:sldMk cId="4185085617" sldId="273"/>
            <ac:spMk id="2" creationId="{DC140A0A-C04C-086C-74F2-CE69C82D21EE}"/>
          </ac:spMkLst>
        </pc:spChg>
        <pc:spChg chg="mod">
          <ac:chgData name="Lise Robichaud" userId="35ed303b-b907-4617-aa81-130e3ff8d0f8" providerId="ADAL" clId="{6EAC2F47-B85C-4182-8662-3A17D81513CC}" dt="2022-08-10T14:21:17.225" v="1043" actId="20577"/>
          <ac:spMkLst>
            <pc:docMk/>
            <pc:sldMk cId="4185085617" sldId="273"/>
            <ac:spMk id="3" creationId="{2D3F8C48-124A-A7DF-E733-83C8FFF39C4B}"/>
          </ac:spMkLst>
        </pc:spChg>
        <pc:picChg chg="add mod">
          <ac:chgData name="Lise Robichaud" userId="35ed303b-b907-4617-aa81-130e3ff8d0f8" providerId="ADAL" clId="{6EAC2F47-B85C-4182-8662-3A17D81513CC}" dt="2022-08-10T14:23:00.820" v="1050" actId="1076"/>
          <ac:picMkLst>
            <pc:docMk/>
            <pc:sldMk cId="4185085617" sldId="273"/>
            <ac:picMk id="4" creationId="{BCFFFF3D-6F07-D6F8-F3B7-00EA32B18B3A}"/>
          </ac:picMkLst>
        </pc:picChg>
        <pc:picChg chg="add mod">
          <ac:chgData name="Lise Robichaud" userId="35ed303b-b907-4617-aa81-130e3ff8d0f8" providerId="ADAL" clId="{6EAC2F47-B85C-4182-8662-3A17D81513CC}" dt="2022-08-10T14:23:06.027" v="1051" actId="1076"/>
          <ac:picMkLst>
            <pc:docMk/>
            <pc:sldMk cId="4185085617" sldId="273"/>
            <ac:picMk id="5" creationId="{E2ECB969-C0B3-E2AE-383B-234547C3C8CF}"/>
          </ac:picMkLst>
        </pc:picChg>
        <pc:picChg chg="add mod">
          <ac:chgData name="Lise Robichaud" userId="35ed303b-b907-4617-aa81-130e3ff8d0f8" providerId="ADAL" clId="{6EAC2F47-B85C-4182-8662-3A17D81513CC}" dt="2022-08-10T14:23:18.430" v="1052" actId="1076"/>
          <ac:picMkLst>
            <pc:docMk/>
            <pc:sldMk cId="4185085617" sldId="273"/>
            <ac:picMk id="6" creationId="{D1FB108C-9619-708D-51A1-780C2416CC65}"/>
          </ac:picMkLst>
        </pc:picChg>
      </pc:sldChg>
      <pc:sldChg chg="modSp new add del mod">
        <pc:chgData name="Lise Robichaud" userId="35ed303b-b907-4617-aa81-130e3ff8d0f8" providerId="ADAL" clId="{6EAC2F47-B85C-4182-8662-3A17D81513CC}" dt="2022-08-10T14:25:50.088" v="1091"/>
        <pc:sldMkLst>
          <pc:docMk/>
          <pc:sldMk cId="2913540139" sldId="274"/>
        </pc:sldMkLst>
        <pc:spChg chg="mod">
          <ac:chgData name="Lise Robichaud" userId="35ed303b-b907-4617-aa81-130e3ff8d0f8" providerId="ADAL" clId="{6EAC2F47-B85C-4182-8662-3A17D81513CC}" dt="2022-08-10T14:25:50.088" v="1091"/>
          <ac:spMkLst>
            <pc:docMk/>
            <pc:sldMk cId="2913540139" sldId="274"/>
            <ac:spMk id="2" creationId="{01C5C60A-7273-EFB3-30D1-F6C082EBB7D7}"/>
          </ac:spMkLst>
        </pc:spChg>
        <pc:spChg chg="mod">
          <ac:chgData name="Lise Robichaud" userId="35ed303b-b907-4617-aa81-130e3ff8d0f8" providerId="ADAL" clId="{6EAC2F47-B85C-4182-8662-3A17D81513CC}" dt="2022-08-10T14:25:47.492" v="1090" actId="20577"/>
          <ac:spMkLst>
            <pc:docMk/>
            <pc:sldMk cId="2913540139" sldId="274"/>
            <ac:spMk id="3" creationId="{5214B676-FED5-33D5-D4B2-E91123F4453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B15B1-ED24-4B15-8887-77890BCB5B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A7D38970-25C1-404A-A8B3-4B06B3156B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B47F15-0A2D-479C-88A9-30ED20A6856F}" type="datetimeFigureOut">
              <a:rPr lang="en-CA" smtClean="0"/>
              <a:t>2022-08-12</a:t>
            </a:fld>
            <a:endParaRPr lang="en-CA"/>
          </a:p>
        </p:txBody>
      </p:sp>
      <p:sp>
        <p:nvSpPr>
          <p:cNvPr id="4" name="Footer Placeholder 3">
            <a:extLst>
              <a:ext uri="{FF2B5EF4-FFF2-40B4-BE49-F238E27FC236}">
                <a16:creationId xmlns:a16="http://schemas.microsoft.com/office/drawing/2014/main" id="{5232BEF8-7448-4837-B51E-2F080D56C6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A984D21D-A0DA-4D8B-B5D6-23F82859BA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60F4F5-D635-438A-B70C-4B20C8A5E676}" type="slidenum">
              <a:rPr lang="en-CA" smtClean="0"/>
              <a:t>‹#›</a:t>
            </a:fld>
            <a:endParaRPr lang="en-CA"/>
          </a:p>
        </p:txBody>
      </p:sp>
    </p:spTree>
    <p:extLst>
      <p:ext uri="{BB962C8B-B14F-4D97-AF65-F5344CB8AC3E}">
        <p14:creationId xmlns:p14="http://schemas.microsoft.com/office/powerpoint/2010/main" val="42946560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084347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0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77498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7431"/>
            <a:ext cx="10515600" cy="3277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
        <p:nvSpPr>
          <p:cNvPr id="11" name="Title 1">
            <a:extLst>
              <a:ext uri="{FF2B5EF4-FFF2-40B4-BE49-F238E27FC236}">
                <a16:creationId xmlns:a16="http://schemas.microsoft.com/office/drawing/2014/main" id="{DF109AD1-7DF6-4289-A932-605E921E0A26}"/>
              </a:ext>
            </a:extLst>
          </p:cNvPr>
          <p:cNvSpPr>
            <a:spLocks noGrp="1"/>
          </p:cNvSpPr>
          <p:nvPr>
            <p:ph type="title"/>
          </p:nvPr>
        </p:nvSpPr>
        <p:spPr>
          <a:xfrm>
            <a:off x="838200" y="1352679"/>
            <a:ext cx="10515600" cy="1325563"/>
          </a:xfrm>
        </p:spPr>
        <p:txBody>
          <a:bodyPr/>
          <a:lstStyle/>
          <a:p>
            <a:endParaRPr lang="en-US" dirty="0"/>
          </a:p>
        </p:txBody>
      </p:sp>
    </p:spTree>
    <p:extLst>
      <p:ext uri="{BB962C8B-B14F-4D97-AF65-F5344CB8AC3E}">
        <p14:creationId xmlns:p14="http://schemas.microsoft.com/office/powerpoint/2010/main" val="145134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7431"/>
            <a:ext cx="10515600" cy="327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
        <p:nvSpPr>
          <p:cNvPr id="11" name="Title 1">
            <a:extLst>
              <a:ext uri="{FF2B5EF4-FFF2-40B4-BE49-F238E27FC236}">
                <a16:creationId xmlns:a16="http://schemas.microsoft.com/office/drawing/2014/main" id="{DF109AD1-7DF6-4289-A932-605E921E0A26}"/>
              </a:ext>
            </a:extLst>
          </p:cNvPr>
          <p:cNvSpPr>
            <a:spLocks noGrp="1"/>
          </p:cNvSpPr>
          <p:nvPr>
            <p:ph type="title"/>
          </p:nvPr>
        </p:nvSpPr>
        <p:spPr>
          <a:xfrm>
            <a:off x="838200" y="1352679"/>
            <a:ext cx="105156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253584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36F3C9-3DBC-8A4D-B566-E599E1ACC5E1}"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159495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28013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36F3C9-3DBC-8A4D-B566-E599E1ACC5E1}" type="datetimeFigureOut">
              <a:rPr lang="en-US" smtClean="0"/>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59731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36F3C9-3DBC-8A4D-B566-E599E1ACC5E1}" type="datetimeFigureOut">
              <a:rPr lang="en-US" smtClean="0"/>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13706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6F3C9-3DBC-8A4D-B566-E599E1ACC5E1}" type="datetimeFigureOut">
              <a:rPr lang="en-US" smtClean="0"/>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91469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72562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6F3C9-3DBC-8A4D-B566-E599E1ACC5E1}"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8E9A-E36B-774E-91A6-FC80E1B3C1E8}" type="slidenum">
              <a:rPr lang="en-US" smtClean="0"/>
              <a:t>‹#›</a:t>
            </a:fld>
            <a:endParaRPr lang="en-US"/>
          </a:p>
        </p:txBody>
      </p:sp>
    </p:spTree>
    <p:extLst>
      <p:ext uri="{BB962C8B-B14F-4D97-AF65-F5344CB8AC3E}">
        <p14:creationId xmlns:p14="http://schemas.microsoft.com/office/powerpoint/2010/main" val="3002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7439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899953"/>
            <a:ext cx="10515600" cy="327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6F3C9-3DBC-8A4D-B566-E599E1ACC5E1}" type="datetimeFigureOut">
              <a:rPr lang="en-US" smtClean="0"/>
              <a:t>8/12/2022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28E9A-E36B-774E-91A6-FC80E1B3C1E8}" type="slidenum">
              <a:rPr lang="en-US" smtClean="0"/>
              <a:t>‹#›</a:t>
            </a:fld>
            <a:endParaRPr lang="en-US"/>
          </a:p>
        </p:txBody>
      </p:sp>
    </p:spTree>
    <p:extLst>
      <p:ext uri="{BB962C8B-B14F-4D97-AF65-F5344CB8AC3E}">
        <p14:creationId xmlns:p14="http://schemas.microsoft.com/office/powerpoint/2010/main" val="944034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fnbfa.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fnbfa.ca/wp-content/uploads/2020/08/FNBFA-Legal-Assistance-Fund_May-7_2019_AGM.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fnbfa.ca/wp-content/uploads/2021/01/Nicole-Raymond-Award-list-of-recipients-up-to-2020.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CD49-A93B-A048-BAFF-7DE2722886E2}"/>
              </a:ext>
            </a:extLst>
          </p:cNvPr>
          <p:cNvSpPr>
            <a:spLocks noGrp="1"/>
          </p:cNvSpPr>
          <p:nvPr>
            <p:ph type="ctrTitle"/>
          </p:nvPr>
        </p:nvSpPr>
        <p:spPr>
          <a:xfrm>
            <a:off x="6096000" y="2347481"/>
            <a:ext cx="5482281" cy="3405249"/>
          </a:xfrm>
        </p:spPr>
        <p:txBody>
          <a:bodyPr>
            <a:normAutofit fontScale="90000"/>
          </a:bodyPr>
          <a:lstStyle/>
          <a:p>
            <a:br>
              <a:rPr lang="en-US" dirty="0"/>
            </a:br>
            <a:r>
              <a:rPr lang="en-US" dirty="0"/>
              <a:t>Federation of New Brunswick Faculty Associations</a:t>
            </a:r>
          </a:p>
        </p:txBody>
      </p:sp>
    </p:spTree>
    <p:extLst>
      <p:ext uri="{BB962C8B-B14F-4D97-AF65-F5344CB8AC3E}">
        <p14:creationId xmlns:p14="http://schemas.microsoft.com/office/powerpoint/2010/main" val="28957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FC6725-F48F-3CE0-486C-FC3706EA84A6}"/>
              </a:ext>
            </a:extLst>
          </p:cNvPr>
          <p:cNvSpPr>
            <a:spLocks noGrp="1"/>
          </p:cNvSpPr>
          <p:nvPr>
            <p:ph idx="1"/>
          </p:nvPr>
        </p:nvSpPr>
        <p:spPr/>
        <p:txBody>
          <a:bodyPr/>
          <a:lstStyle/>
          <a:p>
            <a:endParaRPr lang="en-CA" dirty="0"/>
          </a:p>
        </p:txBody>
      </p:sp>
      <p:sp>
        <p:nvSpPr>
          <p:cNvPr id="3" name="Title 2">
            <a:extLst>
              <a:ext uri="{FF2B5EF4-FFF2-40B4-BE49-F238E27FC236}">
                <a16:creationId xmlns:a16="http://schemas.microsoft.com/office/drawing/2014/main" id="{95596144-4A88-1750-C200-49E2C851D4DC}"/>
              </a:ext>
            </a:extLst>
          </p:cNvPr>
          <p:cNvSpPr>
            <a:spLocks noGrp="1"/>
          </p:cNvSpPr>
          <p:nvPr>
            <p:ph type="title"/>
          </p:nvPr>
        </p:nvSpPr>
        <p:spPr/>
        <p:txBody>
          <a:bodyPr>
            <a:normAutofit fontScale="90000"/>
          </a:bodyPr>
          <a:lstStyle/>
          <a:p>
            <a:r>
              <a:rPr lang="fr-CA" dirty="0"/>
              <a:t>FNBFA Office Location</a:t>
            </a:r>
            <a:br>
              <a:rPr lang="fr-CA" dirty="0"/>
            </a:br>
            <a:r>
              <a:rPr lang="fr-CA" sz="3600" dirty="0"/>
              <a:t>277 Main Street, Suite 202, Fredericton (North </a:t>
            </a:r>
            <a:r>
              <a:rPr lang="fr-CA" sz="3600" dirty="0" err="1"/>
              <a:t>Side</a:t>
            </a:r>
            <a:r>
              <a:rPr lang="fr-CA" sz="3600" dirty="0"/>
              <a:t>)</a:t>
            </a:r>
            <a:endParaRPr lang="en-CA" sz="3600" dirty="0"/>
          </a:p>
        </p:txBody>
      </p:sp>
      <p:pic>
        <p:nvPicPr>
          <p:cNvPr id="4" name="Picture 3">
            <a:extLst>
              <a:ext uri="{FF2B5EF4-FFF2-40B4-BE49-F238E27FC236}">
                <a16:creationId xmlns:a16="http://schemas.microsoft.com/office/drawing/2014/main" id="{83636F4C-C902-E7F8-06C3-067B7BF229AA}"/>
              </a:ext>
            </a:extLst>
          </p:cNvPr>
          <p:cNvPicPr>
            <a:picLocks noChangeAspect="1"/>
          </p:cNvPicPr>
          <p:nvPr/>
        </p:nvPicPr>
        <p:blipFill>
          <a:blip r:embed="rId2"/>
          <a:stretch>
            <a:fillRect/>
          </a:stretch>
        </p:blipFill>
        <p:spPr>
          <a:xfrm>
            <a:off x="291210" y="2593957"/>
            <a:ext cx="3570999" cy="2675706"/>
          </a:xfrm>
          <a:prstGeom prst="rect">
            <a:avLst/>
          </a:prstGeom>
        </p:spPr>
      </p:pic>
      <p:pic>
        <p:nvPicPr>
          <p:cNvPr id="5" name="Picture 3" descr="130">
            <a:extLst>
              <a:ext uri="{FF2B5EF4-FFF2-40B4-BE49-F238E27FC236}">
                <a16:creationId xmlns:a16="http://schemas.microsoft.com/office/drawing/2014/main" id="{27990AC0-050E-E9C4-F51F-1CEFA1E2B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588" y="3080884"/>
            <a:ext cx="3574416" cy="26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29">
            <a:extLst>
              <a:ext uri="{FF2B5EF4-FFF2-40B4-BE49-F238E27FC236}">
                <a16:creationId xmlns:a16="http://schemas.microsoft.com/office/drawing/2014/main" id="{680526FE-2B13-C810-C90A-D5955D04F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9384" y="3690247"/>
            <a:ext cx="3574416" cy="26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20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140A0A-C04C-086C-74F2-CE69C82D21EE}"/>
              </a:ext>
            </a:extLst>
          </p:cNvPr>
          <p:cNvSpPr>
            <a:spLocks noGrp="1"/>
          </p:cNvSpPr>
          <p:nvPr>
            <p:ph idx="1"/>
          </p:nvPr>
        </p:nvSpPr>
        <p:spPr/>
        <p:txBody>
          <a:bodyPr/>
          <a:lstStyle/>
          <a:p>
            <a:pPr marL="0" indent="0">
              <a:buNone/>
            </a:pPr>
            <a:endParaRPr lang="en-CA" dirty="0"/>
          </a:p>
        </p:txBody>
      </p:sp>
      <p:sp>
        <p:nvSpPr>
          <p:cNvPr id="3" name="Title 2">
            <a:extLst>
              <a:ext uri="{FF2B5EF4-FFF2-40B4-BE49-F238E27FC236}">
                <a16:creationId xmlns:a16="http://schemas.microsoft.com/office/drawing/2014/main" id="{2D3F8C48-124A-A7DF-E733-83C8FFF39C4B}"/>
              </a:ext>
            </a:extLst>
          </p:cNvPr>
          <p:cNvSpPr>
            <a:spLocks noGrp="1"/>
          </p:cNvSpPr>
          <p:nvPr>
            <p:ph type="title"/>
          </p:nvPr>
        </p:nvSpPr>
        <p:spPr/>
        <p:txBody>
          <a:bodyPr/>
          <a:lstStyle/>
          <a:p>
            <a:r>
              <a:rPr lang="fr-CA" dirty="0"/>
              <a:t>FNBFA Office: </a:t>
            </a:r>
            <a:r>
              <a:rPr lang="fr-CA" dirty="0" err="1"/>
              <a:t>view</a:t>
            </a:r>
            <a:r>
              <a:rPr lang="fr-CA" dirty="0"/>
              <a:t> </a:t>
            </a:r>
            <a:r>
              <a:rPr lang="fr-CA" dirty="0" err="1"/>
              <a:t>from</a:t>
            </a:r>
            <a:r>
              <a:rPr lang="fr-CA" dirty="0"/>
              <a:t> the </a:t>
            </a:r>
            <a:r>
              <a:rPr lang="fr-CA" dirty="0" err="1"/>
              <a:t>inside</a:t>
            </a:r>
            <a:endParaRPr lang="en-CA" dirty="0"/>
          </a:p>
        </p:txBody>
      </p:sp>
      <p:pic>
        <p:nvPicPr>
          <p:cNvPr id="4" name="Content Placeholder 5" descr="A picture containing indoor, cabinet, window, sitting&#10;&#10;Description automatically generated">
            <a:extLst>
              <a:ext uri="{FF2B5EF4-FFF2-40B4-BE49-F238E27FC236}">
                <a16:creationId xmlns:a16="http://schemas.microsoft.com/office/drawing/2014/main" id="{BCFFFF3D-6F07-D6F8-F3B7-00EA32B18B3A}"/>
              </a:ext>
            </a:extLst>
          </p:cNvPr>
          <p:cNvPicPr>
            <a:picLocks noChangeAspect="1"/>
          </p:cNvPicPr>
          <p:nvPr/>
        </p:nvPicPr>
        <p:blipFill>
          <a:blip r:embed="rId2"/>
          <a:stretch>
            <a:fillRect/>
          </a:stretch>
        </p:blipFill>
        <p:spPr>
          <a:xfrm rot="5400000">
            <a:off x="131738" y="3163422"/>
            <a:ext cx="3881438" cy="2911078"/>
          </a:xfrm>
          <a:prstGeom prst="rect">
            <a:avLst/>
          </a:prstGeom>
        </p:spPr>
      </p:pic>
      <p:pic>
        <p:nvPicPr>
          <p:cNvPr id="5" name="Picture 4" descr="A view of a room&#10;&#10;Description automatically generated">
            <a:extLst>
              <a:ext uri="{FF2B5EF4-FFF2-40B4-BE49-F238E27FC236}">
                <a16:creationId xmlns:a16="http://schemas.microsoft.com/office/drawing/2014/main" id="{E2ECB969-C0B3-E2AE-383B-234547C3C8CF}"/>
              </a:ext>
            </a:extLst>
          </p:cNvPr>
          <p:cNvPicPr>
            <a:picLocks noChangeAspect="1"/>
          </p:cNvPicPr>
          <p:nvPr/>
        </p:nvPicPr>
        <p:blipFill>
          <a:blip r:embed="rId3"/>
          <a:stretch>
            <a:fillRect/>
          </a:stretch>
        </p:blipFill>
        <p:spPr>
          <a:xfrm rot="5400000">
            <a:off x="3318491" y="2855861"/>
            <a:ext cx="4097149" cy="3072862"/>
          </a:xfrm>
          <a:prstGeom prst="rect">
            <a:avLst/>
          </a:prstGeom>
        </p:spPr>
      </p:pic>
      <p:pic>
        <p:nvPicPr>
          <p:cNvPr id="6" name="Picture 5" descr="A desk with a chair in a room&#10;&#10;Description automatically generated">
            <a:extLst>
              <a:ext uri="{FF2B5EF4-FFF2-40B4-BE49-F238E27FC236}">
                <a16:creationId xmlns:a16="http://schemas.microsoft.com/office/drawing/2014/main" id="{D1FB108C-9619-708D-51A1-780C2416CC65}"/>
              </a:ext>
            </a:extLst>
          </p:cNvPr>
          <p:cNvPicPr>
            <a:picLocks noChangeAspect="1"/>
          </p:cNvPicPr>
          <p:nvPr/>
        </p:nvPicPr>
        <p:blipFill>
          <a:blip r:embed="rId4"/>
          <a:stretch>
            <a:fillRect/>
          </a:stretch>
        </p:blipFill>
        <p:spPr>
          <a:xfrm>
            <a:off x="7116158" y="2802232"/>
            <a:ext cx="4308529" cy="3231397"/>
          </a:xfrm>
          <a:prstGeom prst="rect">
            <a:avLst/>
          </a:prstGeom>
        </p:spPr>
      </p:pic>
    </p:spTree>
    <p:extLst>
      <p:ext uri="{BB962C8B-B14F-4D97-AF65-F5344CB8AC3E}">
        <p14:creationId xmlns:p14="http://schemas.microsoft.com/office/powerpoint/2010/main" val="4185085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5C60A-7273-EFB3-30D1-F6C082EBB7D7}"/>
              </a:ext>
            </a:extLst>
          </p:cNvPr>
          <p:cNvSpPr>
            <a:spLocks noGrp="1"/>
          </p:cNvSpPr>
          <p:nvPr>
            <p:ph idx="1"/>
          </p:nvPr>
        </p:nvSpPr>
        <p:spPr/>
        <p:txBody>
          <a:bodyPr>
            <a:normAutofit fontScale="92500" lnSpcReduction="20000"/>
          </a:bodyPr>
          <a:lstStyle/>
          <a:p>
            <a:r>
              <a:rPr lang="en-CA" sz="2800" dirty="0"/>
              <a:t>Resistance to McKenna’s wage freeze</a:t>
            </a:r>
          </a:p>
          <a:p>
            <a:r>
              <a:rPr lang="en-CA" sz="2800" dirty="0"/>
              <a:t>Resistance to the Miner-</a:t>
            </a:r>
            <a:r>
              <a:rPr lang="en-CA" sz="2800" dirty="0" err="1"/>
              <a:t>L’Écuyer</a:t>
            </a:r>
            <a:r>
              <a:rPr lang="en-CA" sz="2800" dirty="0"/>
              <a:t> Report, the Government’s Self-Sufficiency Action Plan (2007) </a:t>
            </a:r>
          </a:p>
          <a:p>
            <a:r>
              <a:rPr lang="en-CA" sz="2800" dirty="0"/>
              <a:t>Resistance to Conciliation Boards</a:t>
            </a:r>
          </a:p>
          <a:p>
            <a:r>
              <a:rPr lang="en-CA" sz="2800" dirty="0"/>
              <a:t>Critical support during strikes and lock-outs</a:t>
            </a:r>
          </a:p>
          <a:p>
            <a:r>
              <a:rPr lang="en-CA" sz="2800" dirty="0"/>
              <a:t>Requests under Right to Information and Protection of Privacy Act </a:t>
            </a:r>
          </a:p>
          <a:p>
            <a:r>
              <a:rPr lang="en-CA" sz="2800" dirty="0"/>
              <a:t>Semeluk Scholarship (since 1991 – suspended – to be reviewed)</a:t>
            </a:r>
          </a:p>
          <a:p>
            <a:r>
              <a:rPr lang="en-CA" sz="2800" dirty="0"/>
              <a:t>Lobbying for accessibility of post-secondary education</a:t>
            </a:r>
          </a:p>
          <a:p>
            <a:endParaRPr lang="en-CA" dirty="0"/>
          </a:p>
        </p:txBody>
      </p:sp>
      <p:sp>
        <p:nvSpPr>
          <p:cNvPr id="3" name="Title 2">
            <a:extLst>
              <a:ext uri="{FF2B5EF4-FFF2-40B4-BE49-F238E27FC236}">
                <a16:creationId xmlns:a16="http://schemas.microsoft.com/office/drawing/2014/main" id="{5214B676-FED5-33D5-D4B2-E91123F4453C}"/>
              </a:ext>
            </a:extLst>
          </p:cNvPr>
          <p:cNvSpPr>
            <a:spLocks noGrp="1"/>
          </p:cNvSpPr>
          <p:nvPr>
            <p:ph type="title"/>
          </p:nvPr>
        </p:nvSpPr>
        <p:spPr/>
        <p:txBody>
          <a:bodyPr/>
          <a:lstStyle/>
          <a:p>
            <a:r>
              <a:rPr lang="fr-CA" dirty="0"/>
              <a:t>Critical </a:t>
            </a:r>
            <a:r>
              <a:rPr lang="fr-CA" dirty="0" err="1"/>
              <a:t>work</a:t>
            </a:r>
            <a:r>
              <a:rPr lang="fr-CA" dirty="0"/>
              <a:t> by the FNBFA</a:t>
            </a:r>
            <a:endParaRPr lang="en-CA" dirty="0"/>
          </a:p>
        </p:txBody>
      </p:sp>
    </p:spTree>
    <p:extLst>
      <p:ext uri="{BB962C8B-B14F-4D97-AF65-F5344CB8AC3E}">
        <p14:creationId xmlns:p14="http://schemas.microsoft.com/office/powerpoint/2010/main" val="2913540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B13B-FEE7-D300-CAE2-584B12A16093}"/>
              </a:ext>
            </a:extLst>
          </p:cNvPr>
          <p:cNvSpPr>
            <a:spLocks noGrp="1"/>
          </p:cNvSpPr>
          <p:nvPr>
            <p:ph idx="1"/>
          </p:nvPr>
        </p:nvSpPr>
        <p:spPr/>
        <p:txBody>
          <a:bodyPr>
            <a:normAutofit fontScale="77500" lnSpcReduction="20000"/>
          </a:bodyPr>
          <a:lstStyle/>
          <a:p>
            <a:pPr marL="0" indent="0">
              <a:lnSpc>
                <a:spcPct val="120000"/>
              </a:lnSpc>
              <a:spcBef>
                <a:spcPts val="0"/>
              </a:spcBef>
              <a:buNone/>
            </a:pPr>
            <a:endParaRPr lang="en-CA" sz="1800" b="1" dirty="0"/>
          </a:p>
          <a:p>
            <a:pPr marL="0" indent="0">
              <a:lnSpc>
                <a:spcPct val="120000"/>
              </a:lnSpc>
              <a:spcBef>
                <a:spcPts val="0"/>
              </a:spcBef>
              <a:buNone/>
            </a:pPr>
            <a:endParaRPr lang="en-CA" sz="2800" b="1" dirty="0"/>
          </a:p>
          <a:p>
            <a:pPr>
              <a:lnSpc>
                <a:spcPct val="120000"/>
              </a:lnSpc>
              <a:spcBef>
                <a:spcPts val="0"/>
              </a:spcBef>
            </a:pPr>
            <a:r>
              <a:rPr lang="en-CA" sz="2800" dirty="0"/>
              <a:t>access to resources and files </a:t>
            </a:r>
          </a:p>
          <a:p>
            <a:pPr>
              <a:lnSpc>
                <a:spcPct val="120000"/>
              </a:lnSpc>
              <a:spcBef>
                <a:spcPts val="0"/>
              </a:spcBef>
            </a:pPr>
            <a:r>
              <a:rPr lang="en-CA" sz="2800" dirty="0"/>
              <a:t>notice of meetings</a:t>
            </a:r>
          </a:p>
          <a:p>
            <a:pPr>
              <a:lnSpc>
                <a:spcPct val="120000"/>
              </a:lnSpc>
              <a:spcBef>
                <a:spcPts val="0"/>
              </a:spcBef>
            </a:pPr>
            <a:r>
              <a:rPr lang="en-CA" sz="2800" dirty="0"/>
              <a:t>right to attend meetings</a:t>
            </a:r>
          </a:p>
          <a:p>
            <a:pPr>
              <a:lnSpc>
                <a:spcPct val="120000"/>
              </a:lnSpc>
              <a:spcBef>
                <a:spcPts val="0"/>
              </a:spcBef>
            </a:pPr>
            <a:r>
              <a:rPr lang="en-CA" sz="2800" dirty="0"/>
              <a:t>right to vote</a:t>
            </a:r>
          </a:p>
          <a:p>
            <a:pPr>
              <a:lnSpc>
                <a:spcPct val="120000"/>
              </a:lnSpc>
              <a:spcBef>
                <a:spcPts val="0"/>
              </a:spcBef>
            </a:pPr>
            <a:r>
              <a:rPr lang="en-CA" sz="2800" dirty="0"/>
              <a:t>right to review and approve minutes</a:t>
            </a:r>
          </a:p>
          <a:p>
            <a:pPr>
              <a:lnSpc>
                <a:spcPct val="120000"/>
              </a:lnSpc>
              <a:spcBef>
                <a:spcPts val="0"/>
              </a:spcBef>
            </a:pPr>
            <a:r>
              <a:rPr lang="en-CA" sz="2800" dirty="0"/>
              <a:t>introducing new business or raising concerns</a:t>
            </a:r>
          </a:p>
          <a:p>
            <a:pPr marL="0" indent="0">
              <a:lnSpc>
                <a:spcPct val="120000"/>
              </a:lnSpc>
              <a:spcBef>
                <a:spcPts val="0"/>
              </a:spcBef>
              <a:buNone/>
            </a:pPr>
            <a:br>
              <a:rPr lang="en-CA" sz="1600" dirty="0"/>
            </a:br>
            <a:r>
              <a:rPr lang="en-CA" sz="2100" dirty="0"/>
              <a:t>(www.legal-info-legale.nb.ca)</a:t>
            </a:r>
            <a:endParaRPr lang="en-CA" sz="2100" b="1" dirty="0"/>
          </a:p>
          <a:p>
            <a:pPr>
              <a:lnSpc>
                <a:spcPct val="120000"/>
              </a:lnSpc>
              <a:spcBef>
                <a:spcPts val="0"/>
              </a:spcBef>
            </a:pPr>
            <a:endParaRPr lang="en-CA" dirty="0"/>
          </a:p>
        </p:txBody>
      </p:sp>
      <p:sp>
        <p:nvSpPr>
          <p:cNvPr id="3" name="Title 2">
            <a:extLst>
              <a:ext uri="{FF2B5EF4-FFF2-40B4-BE49-F238E27FC236}">
                <a16:creationId xmlns:a16="http://schemas.microsoft.com/office/drawing/2014/main" id="{74D7EB59-F680-50F9-0E2A-977EFD638E0E}"/>
              </a:ext>
            </a:extLst>
          </p:cNvPr>
          <p:cNvSpPr>
            <a:spLocks noGrp="1"/>
          </p:cNvSpPr>
          <p:nvPr>
            <p:ph type="title"/>
          </p:nvPr>
        </p:nvSpPr>
        <p:spPr/>
        <p:txBody>
          <a:bodyPr/>
          <a:lstStyle/>
          <a:p>
            <a:r>
              <a:rPr lang="fr-CA" dirty="0"/>
              <a:t>FNBFA </a:t>
            </a:r>
            <a:r>
              <a:rPr lang="fr-CA" dirty="0" err="1"/>
              <a:t>Board</a:t>
            </a:r>
            <a:r>
              <a:rPr lang="fr-CA" dirty="0"/>
              <a:t> of </a:t>
            </a:r>
            <a:r>
              <a:rPr lang="fr-CA" dirty="0" err="1"/>
              <a:t>directors</a:t>
            </a:r>
            <a:br>
              <a:rPr lang="fr-CA" dirty="0"/>
            </a:br>
            <a:r>
              <a:rPr lang="fr-CA" dirty="0" err="1"/>
              <a:t>Rights</a:t>
            </a:r>
            <a:r>
              <a:rPr lang="fr-CA" dirty="0"/>
              <a:t> and </a:t>
            </a:r>
            <a:r>
              <a:rPr lang="fr-CA" dirty="0" err="1"/>
              <a:t>responsibilities</a:t>
            </a:r>
            <a:endParaRPr lang="en-CA" dirty="0"/>
          </a:p>
        </p:txBody>
      </p:sp>
    </p:spTree>
    <p:extLst>
      <p:ext uri="{BB962C8B-B14F-4D97-AF65-F5344CB8AC3E}">
        <p14:creationId xmlns:p14="http://schemas.microsoft.com/office/powerpoint/2010/main" val="270119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BBF863-0DDF-F655-C75C-36B9C4794A56}"/>
              </a:ext>
            </a:extLst>
          </p:cNvPr>
          <p:cNvSpPr>
            <a:spLocks noGrp="1"/>
          </p:cNvSpPr>
          <p:nvPr>
            <p:ph idx="1"/>
          </p:nvPr>
        </p:nvSpPr>
        <p:spPr/>
        <p:txBody>
          <a:bodyPr>
            <a:normAutofit fontScale="85000" lnSpcReduction="20000"/>
          </a:bodyPr>
          <a:lstStyle/>
          <a:p>
            <a:pPr marL="0" indent="0">
              <a:lnSpc>
                <a:spcPct val="120000"/>
              </a:lnSpc>
              <a:spcBef>
                <a:spcPts val="0"/>
              </a:spcBef>
              <a:buNone/>
            </a:pPr>
            <a:r>
              <a:rPr lang="en-CA" sz="3200" b="1" dirty="0"/>
              <a:t>Legal Duties of Board Members</a:t>
            </a:r>
          </a:p>
          <a:p>
            <a:pPr marL="0" indent="0">
              <a:lnSpc>
                <a:spcPct val="120000"/>
              </a:lnSpc>
              <a:spcBef>
                <a:spcPts val="0"/>
              </a:spcBef>
              <a:buNone/>
            </a:pPr>
            <a:endParaRPr lang="en-CA" b="1" dirty="0"/>
          </a:p>
          <a:p>
            <a:pPr>
              <a:lnSpc>
                <a:spcPct val="120000"/>
              </a:lnSpc>
              <a:spcBef>
                <a:spcPts val="0"/>
              </a:spcBef>
            </a:pPr>
            <a:r>
              <a:rPr lang="en-CA" sz="2800" dirty="0"/>
              <a:t>acting in the best interests of the organization</a:t>
            </a:r>
          </a:p>
          <a:p>
            <a:pPr lvl="0">
              <a:lnSpc>
                <a:spcPct val="120000"/>
              </a:lnSpc>
              <a:spcBef>
                <a:spcPts val="0"/>
              </a:spcBef>
            </a:pPr>
            <a:r>
              <a:rPr lang="en-CA" sz="2800" dirty="0"/>
              <a:t>making informed decisions about the issues at hand</a:t>
            </a:r>
          </a:p>
          <a:p>
            <a:pPr lvl="0">
              <a:lnSpc>
                <a:spcPct val="120000"/>
              </a:lnSpc>
              <a:spcBef>
                <a:spcPts val="0"/>
              </a:spcBef>
            </a:pPr>
            <a:r>
              <a:rPr lang="en-CA" sz="2800" dirty="0"/>
              <a:t>avoiding negligent or careless acts</a:t>
            </a:r>
          </a:p>
          <a:p>
            <a:pPr lvl="0">
              <a:lnSpc>
                <a:spcPct val="120000"/>
              </a:lnSpc>
              <a:spcBef>
                <a:spcPts val="0"/>
              </a:spcBef>
            </a:pPr>
            <a:r>
              <a:rPr lang="en-CA" sz="2800" dirty="0"/>
              <a:t>taking reasonable steps to foresee and manage risks to the organization or others</a:t>
            </a:r>
          </a:p>
          <a:p>
            <a:pPr lvl="0">
              <a:lnSpc>
                <a:spcPct val="120000"/>
              </a:lnSpc>
              <a:spcBef>
                <a:spcPts val="0"/>
              </a:spcBef>
            </a:pPr>
            <a:r>
              <a:rPr lang="en-CA" sz="2800" dirty="0"/>
              <a:t>avoiding conflict of interest</a:t>
            </a:r>
          </a:p>
          <a:p>
            <a:endParaRPr lang="en-CA" dirty="0"/>
          </a:p>
        </p:txBody>
      </p:sp>
      <p:sp>
        <p:nvSpPr>
          <p:cNvPr id="3" name="Title 2">
            <a:extLst>
              <a:ext uri="{FF2B5EF4-FFF2-40B4-BE49-F238E27FC236}">
                <a16:creationId xmlns:a16="http://schemas.microsoft.com/office/drawing/2014/main" id="{76621258-49EB-2862-2579-DEBB6F808B85}"/>
              </a:ext>
            </a:extLst>
          </p:cNvPr>
          <p:cNvSpPr>
            <a:spLocks noGrp="1"/>
          </p:cNvSpPr>
          <p:nvPr>
            <p:ph type="title"/>
          </p:nvPr>
        </p:nvSpPr>
        <p:spPr/>
        <p:txBody>
          <a:bodyPr/>
          <a:lstStyle/>
          <a:p>
            <a:r>
              <a:rPr lang="fr-CA" dirty="0" err="1"/>
              <a:t>Board</a:t>
            </a:r>
            <a:r>
              <a:rPr lang="fr-CA" dirty="0"/>
              <a:t> of </a:t>
            </a:r>
            <a:r>
              <a:rPr lang="fr-CA" dirty="0" err="1"/>
              <a:t>directors</a:t>
            </a:r>
            <a:br>
              <a:rPr lang="fr-CA" dirty="0"/>
            </a:br>
            <a:r>
              <a:rPr lang="fr-CA" dirty="0" err="1"/>
              <a:t>Rights</a:t>
            </a:r>
            <a:r>
              <a:rPr lang="fr-CA" dirty="0"/>
              <a:t> and </a:t>
            </a:r>
            <a:r>
              <a:rPr lang="fr-CA" dirty="0" err="1"/>
              <a:t>responsibilities</a:t>
            </a:r>
            <a:endParaRPr lang="en-CA" dirty="0"/>
          </a:p>
        </p:txBody>
      </p:sp>
    </p:spTree>
    <p:extLst>
      <p:ext uri="{BB962C8B-B14F-4D97-AF65-F5344CB8AC3E}">
        <p14:creationId xmlns:p14="http://schemas.microsoft.com/office/powerpoint/2010/main" val="63318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B4F4E9-7590-B35B-E96E-C2CC30B87D61}"/>
              </a:ext>
            </a:extLst>
          </p:cNvPr>
          <p:cNvSpPr>
            <a:spLocks noGrp="1"/>
          </p:cNvSpPr>
          <p:nvPr>
            <p:ph idx="1"/>
          </p:nvPr>
        </p:nvSpPr>
        <p:spPr/>
        <p:txBody>
          <a:bodyPr>
            <a:normAutofit fontScale="85000" lnSpcReduction="20000"/>
          </a:bodyPr>
          <a:lstStyle/>
          <a:p>
            <a:pPr marL="0" indent="0">
              <a:lnSpc>
                <a:spcPct val="120000"/>
              </a:lnSpc>
              <a:spcBef>
                <a:spcPts val="0"/>
              </a:spcBef>
              <a:buNone/>
            </a:pPr>
            <a:r>
              <a:rPr lang="en-CA" sz="3600" b="1" dirty="0"/>
              <a:t>To obey laws, bylaws and regulations by:</a:t>
            </a:r>
          </a:p>
          <a:p>
            <a:pPr marL="0" indent="0">
              <a:lnSpc>
                <a:spcPct val="120000"/>
              </a:lnSpc>
              <a:spcBef>
                <a:spcPts val="0"/>
              </a:spcBef>
              <a:buNone/>
            </a:pPr>
            <a:endParaRPr lang="en-CA" dirty="0"/>
          </a:p>
          <a:p>
            <a:pPr lvl="0">
              <a:lnSpc>
                <a:spcPct val="120000"/>
              </a:lnSpc>
              <a:spcBef>
                <a:spcPts val="0"/>
              </a:spcBef>
            </a:pPr>
            <a:r>
              <a:rPr lang="en-CA" sz="2800" dirty="0"/>
              <a:t>learning about the laws, bylaws and regulations that impact your organization</a:t>
            </a:r>
          </a:p>
          <a:p>
            <a:pPr>
              <a:lnSpc>
                <a:spcPct val="120000"/>
              </a:lnSpc>
              <a:spcBef>
                <a:spcPts val="0"/>
              </a:spcBef>
            </a:pPr>
            <a:r>
              <a:rPr lang="en-CA" sz="2800" dirty="0"/>
              <a:t>ensuring the organization is abiding by these</a:t>
            </a:r>
          </a:p>
          <a:p>
            <a:pPr lvl="0">
              <a:lnSpc>
                <a:spcPct val="120000"/>
              </a:lnSpc>
              <a:spcBef>
                <a:spcPts val="0"/>
              </a:spcBef>
            </a:pPr>
            <a:r>
              <a:rPr lang="en-CA" sz="2800" dirty="0"/>
              <a:t>reading and asking questions to ensure you are complying with the organization’s governing documents</a:t>
            </a:r>
          </a:p>
          <a:p>
            <a:pPr lvl="0">
              <a:lnSpc>
                <a:spcPct val="120000"/>
              </a:lnSpc>
              <a:spcBef>
                <a:spcPts val="0"/>
              </a:spcBef>
            </a:pPr>
            <a:r>
              <a:rPr lang="en-CA" sz="2800" dirty="0"/>
              <a:t>ensuring the organization’s governing documents are current and accurate</a:t>
            </a:r>
          </a:p>
          <a:p>
            <a:endParaRPr lang="en-CA" dirty="0"/>
          </a:p>
        </p:txBody>
      </p:sp>
      <p:sp>
        <p:nvSpPr>
          <p:cNvPr id="3" name="Title 2">
            <a:extLst>
              <a:ext uri="{FF2B5EF4-FFF2-40B4-BE49-F238E27FC236}">
                <a16:creationId xmlns:a16="http://schemas.microsoft.com/office/drawing/2014/main" id="{9CB97358-7803-1035-CB46-45312E74CFCE}"/>
              </a:ext>
            </a:extLst>
          </p:cNvPr>
          <p:cNvSpPr>
            <a:spLocks noGrp="1"/>
          </p:cNvSpPr>
          <p:nvPr>
            <p:ph type="title"/>
          </p:nvPr>
        </p:nvSpPr>
        <p:spPr/>
        <p:txBody>
          <a:bodyPr/>
          <a:lstStyle/>
          <a:p>
            <a:r>
              <a:rPr lang="fr-CA" dirty="0" err="1"/>
              <a:t>Board</a:t>
            </a:r>
            <a:r>
              <a:rPr lang="fr-CA" dirty="0"/>
              <a:t> of </a:t>
            </a:r>
            <a:r>
              <a:rPr lang="fr-CA" dirty="0" err="1"/>
              <a:t>directors</a:t>
            </a:r>
            <a:br>
              <a:rPr lang="fr-CA" dirty="0"/>
            </a:br>
            <a:r>
              <a:rPr lang="fr-CA" dirty="0" err="1"/>
              <a:t>Rights</a:t>
            </a:r>
            <a:r>
              <a:rPr lang="fr-CA" dirty="0"/>
              <a:t> and </a:t>
            </a:r>
            <a:r>
              <a:rPr lang="fr-CA" dirty="0" err="1"/>
              <a:t>responsibilities</a:t>
            </a:r>
            <a:endParaRPr lang="en-CA" dirty="0"/>
          </a:p>
        </p:txBody>
      </p:sp>
    </p:spTree>
    <p:extLst>
      <p:ext uri="{BB962C8B-B14F-4D97-AF65-F5344CB8AC3E}">
        <p14:creationId xmlns:p14="http://schemas.microsoft.com/office/powerpoint/2010/main" val="2098103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FF6602-214D-2D5D-71FC-71546338D23E}"/>
              </a:ext>
            </a:extLst>
          </p:cNvPr>
          <p:cNvSpPr>
            <a:spLocks noGrp="1"/>
          </p:cNvSpPr>
          <p:nvPr>
            <p:ph idx="1"/>
          </p:nvPr>
        </p:nvSpPr>
        <p:spPr/>
        <p:txBody>
          <a:bodyPr>
            <a:normAutofit fontScale="92500" lnSpcReduction="20000"/>
          </a:bodyPr>
          <a:lstStyle/>
          <a:p>
            <a:pPr lvl="1"/>
            <a:r>
              <a:rPr lang="en-CA" sz="2800" dirty="0"/>
              <a:t>University funding </a:t>
            </a:r>
          </a:p>
          <a:p>
            <a:pPr lvl="1"/>
            <a:r>
              <a:rPr lang="en-CA" sz="2800" dirty="0"/>
              <a:t>Transparency </a:t>
            </a:r>
          </a:p>
          <a:p>
            <a:pPr lvl="1"/>
            <a:r>
              <a:rPr lang="en-CA" sz="2800" dirty="0"/>
              <a:t>Corporatization of universities</a:t>
            </a:r>
          </a:p>
          <a:p>
            <a:pPr lvl="1"/>
            <a:r>
              <a:rPr lang="en-CA" sz="2800" dirty="0"/>
              <a:t>Research funding and research autonomy</a:t>
            </a:r>
          </a:p>
          <a:p>
            <a:pPr lvl="1"/>
            <a:r>
              <a:rPr lang="en-CA" sz="2800" dirty="0"/>
              <a:t>Casualization of academic work</a:t>
            </a:r>
          </a:p>
          <a:p>
            <a:pPr lvl="1"/>
            <a:r>
              <a:rPr lang="en-CA" sz="2800" dirty="0"/>
              <a:t>Autonomy of universities and performance indicators</a:t>
            </a:r>
          </a:p>
          <a:p>
            <a:pPr lvl="1"/>
            <a:r>
              <a:rPr lang="en-CA" sz="2800" dirty="0"/>
              <a:t>Experiential learning</a:t>
            </a:r>
          </a:p>
          <a:p>
            <a:pPr lvl="1"/>
            <a:r>
              <a:rPr lang="en-CA" sz="2800" dirty="0"/>
              <a:t>Indigenization of the academy</a:t>
            </a:r>
          </a:p>
          <a:p>
            <a:pPr lvl="1"/>
            <a:r>
              <a:rPr lang="en-CA" sz="2800" dirty="0"/>
              <a:t>Accessibility to PSE and student debt</a:t>
            </a:r>
          </a:p>
          <a:p>
            <a:endParaRPr lang="en-CA" dirty="0"/>
          </a:p>
        </p:txBody>
      </p:sp>
      <p:sp>
        <p:nvSpPr>
          <p:cNvPr id="3" name="Title 2">
            <a:extLst>
              <a:ext uri="{FF2B5EF4-FFF2-40B4-BE49-F238E27FC236}">
                <a16:creationId xmlns:a16="http://schemas.microsoft.com/office/drawing/2014/main" id="{8B559188-39E1-28F0-FB0F-BD5E153D7230}"/>
              </a:ext>
            </a:extLst>
          </p:cNvPr>
          <p:cNvSpPr>
            <a:spLocks noGrp="1"/>
          </p:cNvSpPr>
          <p:nvPr>
            <p:ph type="title"/>
          </p:nvPr>
        </p:nvSpPr>
        <p:spPr/>
        <p:txBody>
          <a:bodyPr/>
          <a:lstStyle/>
          <a:p>
            <a:r>
              <a:rPr lang="fr-CA" dirty="0" err="1"/>
              <a:t>Current</a:t>
            </a:r>
            <a:r>
              <a:rPr lang="fr-CA" dirty="0"/>
              <a:t> PSE issues</a:t>
            </a:r>
            <a:endParaRPr lang="en-CA" dirty="0"/>
          </a:p>
        </p:txBody>
      </p:sp>
    </p:spTree>
    <p:extLst>
      <p:ext uri="{BB962C8B-B14F-4D97-AF65-F5344CB8AC3E}">
        <p14:creationId xmlns:p14="http://schemas.microsoft.com/office/powerpoint/2010/main" val="134745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25DA72-1ADB-622E-D0E1-136B6F922FA1}"/>
              </a:ext>
            </a:extLst>
          </p:cNvPr>
          <p:cNvSpPr>
            <a:spLocks noGrp="1"/>
          </p:cNvSpPr>
          <p:nvPr>
            <p:ph idx="1"/>
          </p:nvPr>
        </p:nvSpPr>
        <p:spPr/>
        <p:txBody>
          <a:bodyPr/>
          <a:lstStyle/>
          <a:p>
            <a:r>
              <a:rPr lang="en-US" sz="2800"/>
              <a:t>Website: </a:t>
            </a:r>
            <a:r>
              <a:rPr lang="en-US" sz="2800" dirty="0">
                <a:hlinkClick r:id="rId2"/>
              </a:rPr>
              <a:t>https://www.fnbfa.ca/</a:t>
            </a:r>
            <a:r>
              <a:rPr lang="en-US" sz="2800" dirty="0"/>
              <a:t>  </a:t>
            </a:r>
          </a:p>
          <a:p>
            <a:pPr marL="0" indent="0">
              <a:buNone/>
            </a:pPr>
            <a:endParaRPr lang="en-US" sz="2800" dirty="0"/>
          </a:p>
          <a:p>
            <a:r>
              <a:rPr lang="en-US" sz="2800" dirty="0"/>
              <a:t>Facebook :</a:t>
            </a:r>
          </a:p>
          <a:p>
            <a:pPr marL="0" indent="0">
              <a:buNone/>
            </a:pPr>
            <a:r>
              <a:rPr lang="en-US" sz="2800" dirty="0"/>
              <a:t>	</a:t>
            </a:r>
            <a:r>
              <a:rPr lang="en-US" sz="2800" dirty="0" err="1"/>
              <a:t>Fappunb</a:t>
            </a:r>
            <a:r>
              <a:rPr lang="en-US" sz="2800" dirty="0"/>
              <a:t> </a:t>
            </a:r>
            <a:r>
              <a:rPr lang="en-US" sz="2800" dirty="0" err="1"/>
              <a:t>Fnbfa</a:t>
            </a:r>
            <a:endParaRPr lang="en-US" sz="2800" dirty="0"/>
          </a:p>
          <a:p>
            <a:pPr marL="0" indent="0">
              <a:buNone/>
            </a:pPr>
            <a:endParaRPr lang="en-US" sz="2800" dirty="0"/>
          </a:p>
          <a:p>
            <a:r>
              <a:rPr lang="en-US" sz="2800" dirty="0"/>
              <a:t>Twitter : @fnbfa </a:t>
            </a:r>
          </a:p>
          <a:p>
            <a:endParaRPr lang="en-CA" dirty="0"/>
          </a:p>
        </p:txBody>
      </p:sp>
      <p:sp>
        <p:nvSpPr>
          <p:cNvPr id="3" name="Title 2">
            <a:extLst>
              <a:ext uri="{FF2B5EF4-FFF2-40B4-BE49-F238E27FC236}">
                <a16:creationId xmlns:a16="http://schemas.microsoft.com/office/drawing/2014/main" id="{B2046BC2-BAC8-6044-0C77-A26F5F881968}"/>
              </a:ext>
            </a:extLst>
          </p:cNvPr>
          <p:cNvSpPr>
            <a:spLocks noGrp="1"/>
          </p:cNvSpPr>
          <p:nvPr>
            <p:ph type="title"/>
          </p:nvPr>
        </p:nvSpPr>
        <p:spPr/>
        <p:txBody>
          <a:bodyPr/>
          <a:lstStyle/>
          <a:p>
            <a:r>
              <a:rPr lang="fr-CA" dirty="0"/>
              <a:t>To know more…</a:t>
            </a:r>
            <a:endParaRPr lang="en-CA" dirty="0"/>
          </a:p>
        </p:txBody>
      </p:sp>
    </p:spTree>
    <p:extLst>
      <p:ext uri="{BB962C8B-B14F-4D97-AF65-F5344CB8AC3E}">
        <p14:creationId xmlns:p14="http://schemas.microsoft.com/office/powerpoint/2010/main" val="187321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50F7C-C01A-4EBD-87B1-890171452A47}"/>
              </a:ext>
            </a:extLst>
          </p:cNvPr>
          <p:cNvSpPr>
            <a:spLocks noGrp="1"/>
          </p:cNvSpPr>
          <p:nvPr>
            <p:ph idx="1"/>
          </p:nvPr>
        </p:nvSpPr>
        <p:spPr/>
        <p:txBody>
          <a:bodyPr/>
          <a:lstStyle/>
          <a:p>
            <a:pPr marL="0" indent="0">
              <a:buNone/>
            </a:pPr>
            <a:r>
              <a:rPr lang="fr-CA" b="1" dirty="0"/>
              <a:t>Inception</a:t>
            </a:r>
          </a:p>
          <a:p>
            <a:pPr lvl="1"/>
            <a:r>
              <a:rPr lang="en-CA" dirty="0"/>
              <a:t>founded in 1970 by an informal group of New Brunswick faculty members </a:t>
            </a:r>
          </a:p>
          <a:p>
            <a:pPr lvl="1"/>
            <a:r>
              <a:rPr lang="en-CA" dirty="0"/>
              <a:t>incorporated in 1981</a:t>
            </a:r>
          </a:p>
          <a:p>
            <a:pPr lvl="1"/>
            <a:r>
              <a:rPr lang="en-CA" dirty="0"/>
              <a:t>today represents approximately 1500 regular and contract academic staff from five faculty associations and six university campuses</a:t>
            </a:r>
          </a:p>
          <a:p>
            <a:endParaRPr lang="en-CA" dirty="0"/>
          </a:p>
        </p:txBody>
      </p:sp>
      <p:sp>
        <p:nvSpPr>
          <p:cNvPr id="3" name="Title 2">
            <a:extLst>
              <a:ext uri="{FF2B5EF4-FFF2-40B4-BE49-F238E27FC236}">
                <a16:creationId xmlns:a16="http://schemas.microsoft.com/office/drawing/2014/main" id="{24681882-35E4-498E-A595-1D1537F19A64}"/>
              </a:ext>
            </a:extLst>
          </p:cNvPr>
          <p:cNvSpPr>
            <a:spLocks noGrp="1"/>
          </p:cNvSpPr>
          <p:nvPr>
            <p:ph type="title"/>
          </p:nvPr>
        </p:nvSpPr>
        <p:spPr/>
        <p:txBody>
          <a:bodyPr/>
          <a:lstStyle/>
          <a:p>
            <a:r>
              <a:rPr lang="fr-CA" dirty="0"/>
              <a:t>FNBFA </a:t>
            </a:r>
            <a:r>
              <a:rPr lang="fr-CA" dirty="0" err="1"/>
              <a:t>History</a:t>
            </a:r>
            <a:r>
              <a:rPr lang="fr-CA" dirty="0"/>
              <a:t>	</a:t>
            </a:r>
            <a:endParaRPr lang="en-CA" dirty="0"/>
          </a:p>
        </p:txBody>
      </p:sp>
      <p:pic>
        <p:nvPicPr>
          <p:cNvPr id="4" name="Picture 3" descr="Logo&#10;&#10;Description automatically generated">
            <a:extLst>
              <a:ext uri="{FF2B5EF4-FFF2-40B4-BE49-F238E27FC236}">
                <a16:creationId xmlns:a16="http://schemas.microsoft.com/office/drawing/2014/main" id="{2E25C132-03E6-73C6-AC0B-B63D07E0707E}"/>
              </a:ext>
            </a:extLst>
          </p:cNvPr>
          <p:cNvPicPr>
            <a:picLocks noChangeAspect="1"/>
          </p:cNvPicPr>
          <p:nvPr/>
        </p:nvPicPr>
        <p:blipFill>
          <a:blip r:embed="rId2"/>
          <a:stretch>
            <a:fillRect/>
          </a:stretch>
        </p:blipFill>
        <p:spPr>
          <a:xfrm rot="10800000" flipH="1" flipV="1">
            <a:off x="5063363" y="1825552"/>
            <a:ext cx="1855227" cy="706633"/>
          </a:xfrm>
          <a:prstGeom prst="rect">
            <a:avLst/>
          </a:prstGeom>
        </p:spPr>
      </p:pic>
    </p:spTree>
    <p:extLst>
      <p:ext uri="{BB962C8B-B14F-4D97-AF65-F5344CB8AC3E}">
        <p14:creationId xmlns:p14="http://schemas.microsoft.com/office/powerpoint/2010/main" val="358021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E403AE-B109-71FF-CC9D-5FFDF7ED2D18}"/>
              </a:ext>
            </a:extLst>
          </p:cNvPr>
          <p:cNvSpPr>
            <a:spLocks noGrp="1"/>
          </p:cNvSpPr>
          <p:nvPr>
            <p:ph idx="1"/>
          </p:nvPr>
        </p:nvSpPr>
        <p:spPr/>
        <p:txBody>
          <a:bodyPr>
            <a:normAutofit/>
          </a:bodyPr>
          <a:lstStyle/>
          <a:p>
            <a:pPr marL="0" indent="0">
              <a:buNone/>
            </a:pPr>
            <a:endParaRPr lang="en-CA" sz="3600" b="1" dirty="0"/>
          </a:p>
          <a:p>
            <a:pPr lvl="0"/>
            <a:r>
              <a:rPr lang="en-CA" sz="2800" dirty="0"/>
              <a:t>The FNBFA is “the voice of university faculty and academic librarians across the province. We seek to </a:t>
            </a:r>
            <a:r>
              <a:rPr lang="en-CA" sz="2800" b="1" dirty="0"/>
              <a:t>advance our members’ professional interests</a:t>
            </a:r>
            <a:r>
              <a:rPr lang="en-CA" sz="2800" dirty="0"/>
              <a:t> and to </a:t>
            </a:r>
            <a:r>
              <a:rPr lang="en-CA" sz="2800" b="1" dirty="0"/>
              <a:t>improve the quality of our education system.</a:t>
            </a:r>
            <a:r>
              <a:rPr lang="en-CA" sz="2800" dirty="0"/>
              <a:t>”</a:t>
            </a:r>
          </a:p>
          <a:p>
            <a:pPr lvl="0"/>
            <a:r>
              <a:rPr lang="en-CA" sz="2800" dirty="0"/>
              <a:t>primarily a vehicle for lobbying the provincial government on matters connected with higher education</a:t>
            </a:r>
          </a:p>
          <a:p>
            <a:pPr marL="0" indent="0">
              <a:buNone/>
            </a:pPr>
            <a:endParaRPr lang="en-CA" dirty="0"/>
          </a:p>
        </p:txBody>
      </p:sp>
      <p:sp>
        <p:nvSpPr>
          <p:cNvPr id="3" name="Title 2">
            <a:extLst>
              <a:ext uri="{FF2B5EF4-FFF2-40B4-BE49-F238E27FC236}">
                <a16:creationId xmlns:a16="http://schemas.microsoft.com/office/drawing/2014/main" id="{E66ACC7B-DA80-22DD-CC5E-6FCF7EEE93CB}"/>
              </a:ext>
            </a:extLst>
          </p:cNvPr>
          <p:cNvSpPr>
            <a:spLocks noGrp="1"/>
          </p:cNvSpPr>
          <p:nvPr>
            <p:ph type="title"/>
          </p:nvPr>
        </p:nvSpPr>
        <p:spPr/>
        <p:txBody>
          <a:bodyPr/>
          <a:lstStyle/>
          <a:p>
            <a:r>
              <a:rPr lang="fr-CA" dirty="0"/>
              <a:t>FNBFA mission </a:t>
            </a:r>
            <a:r>
              <a:rPr lang="fr-CA" dirty="0" err="1"/>
              <a:t>statement</a:t>
            </a:r>
            <a:r>
              <a:rPr lang="fr-CA" dirty="0"/>
              <a:t> and objectives</a:t>
            </a:r>
            <a:endParaRPr lang="en-CA" dirty="0"/>
          </a:p>
        </p:txBody>
      </p:sp>
    </p:spTree>
    <p:extLst>
      <p:ext uri="{BB962C8B-B14F-4D97-AF65-F5344CB8AC3E}">
        <p14:creationId xmlns:p14="http://schemas.microsoft.com/office/powerpoint/2010/main" val="366355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76184-D058-E9B5-2B9A-FA0C4B044807}"/>
              </a:ext>
            </a:extLst>
          </p:cNvPr>
          <p:cNvSpPr>
            <a:spLocks noGrp="1"/>
          </p:cNvSpPr>
          <p:nvPr>
            <p:ph idx="1"/>
          </p:nvPr>
        </p:nvSpPr>
        <p:spPr/>
        <p:txBody>
          <a:bodyPr>
            <a:normAutofit fontScale="92500"/>
          </a:bodyPr>
          <a:lstStyle/>
          <a:p>
            <a:r>
              <a:rPr lang="fr-CA" sz="2800" dirty="0"/>
              <a:t>Association des professeures et professeurs de l’Université de Moncton – Edmundston (APPUMCE)</a:t>
            </a:r>
          </a:p>
          <a:p>
            <a:r>
              <a:rPr lang="fr-CA" sz="2800" dirty="0"/>
              <a:t>Association des professeures et professeurs de l’Université de Moncton – Shippagan (APPUMCS)</a:t>
            </a:r>
          </a:p>
          <a:p>
            <a:r>
              <a:rPr lang="fr-CA" sz="2800" dirty="0"/>
              <a:t>Association of the University of New Brunswick </a:t>
            </a:r>
            <a:r>
              <a:rPr lang="fr-CA" sz="2800" dirty="0" err="1"/>
              <a:t>Teachers</a:t>
            </a:r>
            <a:r>
              <a:rPr lang="fr-CA" sz="2800" dirty="0"/>
              <a:t> (AUNBT)</a:t>
            </a:r>
          </a:p>
          <a:p>
            <a:r>
              <a:rPr lang="fr-CA" sz="2800" dirty="0"/>
              <a:t>Faculty Association of the University of </a:t>
            </a:r>
            <a:r>
              <a:rPr lang="fr-CA" sz="2800"/>
              <a:t>St. Thomas </a:t>
            </a:r>
            <a:r>
              <a:rPr lang="fr-CA" sz="2800" dirty="0"/>
              <a:t>(FAUST)</a:t>
            </a:r>
          </a:p>
          <a:p>
            <a:r>
              <a:rPr lang="fr-CA" sz="2800" dirty="0"/>
              <a:t>Mount Allison Faculty Association (MAFA)</a:t>
            </a:r>
          </a:p>
          <a:p>
            <a:endParaRPr lang="en-CA" dirty="0"/>
          </a:p>
        </p:txBody>
      </p:sp>
      <p:sp>
        <p:nvSpPr>
          <p:cNvPr id="3" name="Title 2">
            <a:extLst>
              <a:ext uri="{FF2B5EF4-FFF2-40B4-BE49-F238E27FC236}">
                <a16:creationId xmlns:a16="http://schemas.microsoft.com/office/drawing/2014/main" id="{57ED8CDB-1294-C13D-438B-13F88547C800}"/>
              </a:ext>
            </a:extLst>
          </p:cNvPr>
          <p:cNvSpPr>
            <a:spLocks noGrp="1"/>
          </p:cNvSpPr>
          <p:nvPr>
            <p:ph type="title"/>
          </p:nvPr>
        </p:nvSpPr>
        <p:spPr/>
        <p:txBody>
          <a:bodyPr/>
          <a:lstStyle/>
          <a:p>
            <a:r>
              <a:rPr lang="fr-CA" dirty="0"/>
              <a:t>FNBFA </a:t>
            </a:r>
            <a:r>
              <a:rPr lang="fr-CA" dirty="0" err="1"/>
              <a:t>Member</a:t>
            </a:r>
            <a:r>
              <a:rPr lang="fr-CA" dirty="0"/>
              <a:t> Associations</a:t>
            </a:r>
            <a:endParaRPr lang="en-CA" dirty="0"/>
          </a:p>
        </p:txBody>
      </p:sp>
    </p:spTree>
    <p:extLst>
      <p:ext uri="{BB962C8B-B14F-4D97-AF65-F5344CB8AC3E}">
        <p14:creationId xmlns:p14="http://schemas.microsoft.com/office/powerpoint/2010/main" val="257597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A82F2C-8AFB-1363-4F24-B0BF61742107}"/>
              </a:ext>
            </a:extLst>
          </p:cNvPr>
          <p:cNvSpPr>
            <a:spLocks noGrp="1"/>
          </p:cNvSpPr>
          <p:nvPr>
            <p:ph idx="1"/>
          </p:nvPr>
        </p:nvSpPr>
        <p:spPr/>
        <p:txBody>
          <a:bodyPr/>
          <a:lstStyle/>
          <a:p>
            <a:r>
              <a:rPr lang="en-US" sz="2000" dirty="0"/>
              <a:t>Member associations may apply for and be eligible to receive </a:t>
            </a:r>
            <a:r>
              <a:rPr lang="en-US" sz="2000" dirty="0">
                <a:hlinkClick r:id="rId2"/>
              </a:rPr>
              <a:t>financial assistance</a:t>
            </a:r>
            <a:r>
              <a:rPr lang="en-US" sz="2000" dirty="0"/>
              <a:t> to cover legal costs pertaining to arbitration, court action, or action before the Labour and Employment Board or any other governmental agencies such as, but not exclusive to, the Human Rights Commission and to the Access to Information and Privacy Commissioner. </a:t>
            </a:r>
          </a:p>
          <a:p>
            <a:r>
              <a:rPr lang="en-US" sz="2000" dirty="0"/>
              <a:t>Legal costs pertaining to collective bargaining and other actions that are covered by the CAUT program are not eligible.</a:t>
            </a:r>
          </a:p>
          <a:p>
            <a:r>
              <a:rPr lang="en-US" sz="2000" dirty="0"/>
              <a:t>Applications for financial assistance shall be submitted to the Committee through the Executive Director of the FNBFA </a:t>
            </a:r>
            <a:r>
              <a:rPr lang="en-US" sz="2000" b="1" dirty="0"/>
              <a:t>by October 1st of each year</a:t>
            </a:r>
            <a:r>
              <a:rPr lang="en-US" sz="2000" dirty="0"/>
              <a:t>.</a:t>
            </a:r>
          </a:p>
          <a:p>
            <a:endParaRPr lang="en-US" sz="2000" dirty="0"/>
          </a:p>
          <a:p>
            <a:endParaRPr lang="en-CA" dirty="0"/>
          </a:p>
        </p:txBody>
      </p:sp>
      <p:sp>
        <p:nvSpPr>
          <p:cNvPr id="3" name="Title 2">
            <a:extLst>
              <a:ext uri="{FF2B5EF4-FFF2-40B4-BE49-F238E27FC236}">
                <a16:creationId xmlns:a16="http://schemas.microsoft.com/office/drawing/2014/main" id="{EBD2FCA1-55FC-D602-B308-7FCF9CDB4912}"/>
              </a:ext>
            </a:extLst>
          </p:cNvPr>
          <p:cNvSpPr>
            <a:spLocks noGrp="1"/>
          </p:cNvSpPr>
          <p:nvPr>
            <p:ph type="title"/>
          </p:nvPr>
        </p:nvSpPr>
        <p:spPr/>
        <p:txBody>
          <a:bodyPr/>
          <a:lstStyle/>
          <a:p>
            <a:r>
              <a:rPr lang="fr-CA" dirty="0"/>
              <a:t>Legal assistance </a:t>
            </a:r>
            <a:r>
              <a:rPr lang="fr-CA" dirty="0" err="1"/>
              <a:t>fund</a:t>
            </a:r>
            <a:r>
              <a:rPr lang="fr-CA" dirty="0"/>
              <a:t> for FNBFA </a:t>
            </a:r>
            <a:r>
              <a:rPr lang="fr-CA" dirty="0" err="1"/>
              <a:t>member</a:t>
            </a:r>
            <a:r>
              <a:rPr lang="fr-CA" dirty="0"/>
              <a:t> associations</a:t>
            </a:r>
            <a:endParaRPr lang="en-CA" dirty="0"/>
          </a:p>
        </p:txBody>
      </p:sp>
    </p:spTree>
    <p:extLst>
      <p:ext uri="{BB962C8B-B14F-4D97-AF65-F5344CB8AC3E}">
        <p14:creationId xmlns:p14="http://schemas.microsoft.com/office/powerpoint/2010/main" val="90304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CC09E3-7B89-77E9-8D72-D5E3E7C5C034}"/>
              </a:ext>
            </a:extLst>
          </p:cNvPr>
          <p:cNvSpPr>
            <a:spLocks noGrp="1"/>
          </p:cNvSpPr>
          <p:nvPr>
            <p:ph idx="1"/>
          </p:nvPr>
        </p:nvSpPr>
        <p:spPr/>
        <p:txBody>
          <a:bodyPr>
            <a:normAutofit fontScale="92500" lnSpcReduction="20000"/>
          </a:bodyPr>
          <a:lstStyle/>
          <a:p>
            <a:r>
              <a:rPr lang="en-US" sz="2100" dirty="0">
                <a:effectLst/>
                <a:ea typeface="Times New Roman" panose="02020603050405020304" pitchFamily="18" charset="0"/>
                <a:cs typeface="Calibri" panose="020F0502020204030204" pitchFamily="34" charset="0"/>
              </a:rPr>
              <a:t>The </a:t>
            </a:r>
            <a:r>
              <a:rPr lang="en-US" sz="2100" i="1" dirty="0">
                <a:effectLst/>
                <a:ea typeface="Times New Roman" panose="02020603050405020304" pitchFamily="18" charset="0"/>
                <a:cs typeface="Calibri" panose="020F0502020204030204" pitchFamily="34" charset="0"/>
              </a:rPr>
              <a:t>FNBFA’s Prix Nicole Raymond Award</a:t>
            </a:r>
            <a:r>
              <a:rPr lang="en-US" sz="2100" dirty="0">
                <a:effectLst/>
                <a:ea typeface="Times New Roman" panose="02020603050405020304" pitchFamily="18" charset="0"/>
                <a:cs typeface="Calibri" panose="020F0502020204030204" pitchFamily="34" charset="0"/>
              </a:rPr>
              <a:t> was created in memory of the late Professor Nicole Raymond, of the Université de Moncton, and her contributions to academic life through teaching, research activities and involvement in professional associations. </a:t>
            </a:r>
          </a:p>
          <a:p>
            <a:r>
              <a:rPr lang="en-US" sz="2100" dirty="0">
                <a:effectLst/>
                <a:ea typeface="Times New Roman" panose="02020603050405020304" pitchFamily="18" charset="0"/>
                <a:cs typeface="Calibri" panose="020F0502020204030204" pitchFamily="34" charset="0"/>
              </a:rPr>
              <a:t>The FNBFA bestows this Award to a person, group of persons or organization in recognition of a distinguished contribution to the advancement of the labor movement, or to the cause and/or public profile of post-secondary education. </a:t>
            </a:r>
            <a:endParaRPr lang="en-CA" sz="2100" dirty="0">
              <a:effectLst/>
              <a:ea typeface="Calibri" panose="020F0502020204030204" pitchFamily="34" charset="0"/>
              <a:cs typeface="Times New Roman" panose="02020603050405020304" pitchFamily="18" charset="0"/>
            </a:endParaRPr>
          </a:p>
          <a:p>
            <a:r>
              <a:rPr lang="en-US" sz="2100" dirty="0">
                <a:effectLst/>
                <a:ea typeface="Times New Roman" panose="02020603050405020304" pitchFamily="18" charset="0"/>
                <a:cs typeface="Calibri" panose="020F0502020204030204" pitchFamily="34" charset="0"/>
              </a:rPr>
              <a:t>Normally, </a:t>
            </a:r>
            <a:r>
              <a:rPr lang="en-US" sz="2100" dirty="0">
                <a:effectLst/>
                <a:ea typeface="Times New Roman" panose="02020603050405020304" pitchFamily="18" charset="0"/>
                <a:cs typeface="Calibri" panose="020F0502020204030204" pitchFamily="34" charset="0"/>
                <a:hlinkClick r:id="rId2"/>
              </a:rPr>
              <a:t>only one Award shall be given in any academic year</a:t>
            </a:r>
            <a:r>
              <a:rPr lang="en-US" sz="2100" dirty="0">
                <a:effectLst/>
                <a:ea typeface="Times New Roman" panose="02020603050405020304" pitchFamily="18" charset="0"/>
                <a:cs typeface="Calibri" panose="020F0502020204030204" pitchFamily="34" charset="0"/>
              </a:rPr>
              <a:t>. The Award, however, shall not necessarily be given annually; and the decision whether or not to grant the Award in any academic year shall be in the sole discretion of the Board of the Federation.</a:t>
            </a:r>
            <a:endParaRPr lang="en-US" sz="2100" b="1" dirty="0">
              <a:effectLst/>
              <a:ea typeface="Times New Roman" panose="02020603050405020304" pitchFamily="18" charset="0"/>
              <a:cs typeface="Calibri" panose="020F0502020204030204" pitchFamily="34" charset="0"/>
            </a:endParaRPr>
          </a:p>
          <a:p>
            <a:r>
              <a:rPr lang="en-US" sz="2100" b="1" dirty="0">
                <a:effectLst/>
                <a:ea typeface="Calibri" panose="020F0502020204030204" pitchFamily="34" charset="0"/>
                <a:cs typeface="Times New Roman" panose="02020603050405020304" pitchFamily="18" charset="0"/>
              </a:rPr>
              <a:t>When the award is given, the deadline for nominations is November 30.</a:t>
            </a:r>
          </a:p>
          <a:p>
            <a:r>
              <a:rPr lang="en-US" sz="2100" dirty="0">
                <a:effectLst/>
                <a:ea typeface="Calibri" panose="020F0502020204030204" pitchFamily="34" charset="0"/>
                <a:cs typeface="Times New Roman" panose="02020603050405020304" pitchFamily="18" charset="0"/>
              </a:rPr>
              <a:t>The award, in the form of a unique piece of pottery or pewter made by a New Brunswick artisan, is usually presented at the Federation's Annual General Meeting.</a:t>
            </a:r>
          </a:p>
          <a:p>
            <a:endParaRPr lang="en-CA" sz="2000" dirty="0">
              <a:effectLst/>
              <a:ea typeface="Calibri" panose="020F0502020204030204" pitchFamily="34" charset="0"/>
              <a:cs typeface="Times New Roman" panose="02020603050405020304" pitchFamily="18" charset="0"/>
            </a:endParaRPr>
          </a:p>
          <a:p>
            <a:endParaRPr lang="en-CA" dirty="0"/>
          </a:p>
        </p:txBody>
      </p:sp>
      <p:sp>
        <p:nvSpPr>
          <p:cNvPr id="3" name="Title 2">
            <a:extLst>
              <a:ext uri="{FF2B5EF4-FFF2-40B4-BE49-F238E27FC236}">
                <a16:creationId xmlns:a16="http://schemas.microsoft.com/office/drawing/2014/main" id="{24DA5E54-8B62-D951-9410-F906FF9E9EE5}"/>
              </a:ext>
            </a:extLst>
          </p:cNvPr>
          <p:cNvSpPr>
            <a:spLocks noGrp="1"/>
          </p:cNvSpPr>
          <p:nvPr>
            <p:ph type="title"/>
          </p:nvPr>
        </p:nvSpPr>
        <p:spPr/>
        <p:txBody>
          <a:bodyPr/>
          <a:lstStyle/>
          <a:p>
            <a:r>
              <a:rPr lang="fr-CA" dirty="0"/>
              <a:t>Prix Nicole Raymond </a:t>
            </a:r>
            <a:r>
              <a:rPr lang="fr-CA" dirty="0" err="1"/>
              <a:t>Award</a:t>
            </a:r>
            <a:endParaRPr lang="en-CA" dirty="0"/>
          </a:p>
        </p:txBody>
      </p:sp>
    </p:spTree>
    <p:extLst>
      <p:ext uri="{BB962C8B-B14F-4D97-AF65-F5344CB8AC3E}">
        <p14:creationId xmlns:p14="http://schemas.microsoft.com/office/powerpoint/2010/main" val="162991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30FD76-97BC-8EED-F2AB-2A21AB17E569}"/>
              </a:ext>
            </a:extLst>
          </p:cNvPr>
          <p:cNvSpPr>
            <a:spLocks noGrp="1"/>
          </p:cNvSpPr>
          <p:nvPr>
            <p:ph idx="1"/>
          </p:nvPr>
        </p:nvSpPr>
        <p:spPr/>
        <p:txBody>
          <a:bodyPr>
            <a:normAutofit fontScale="70000" lnSpcReduction="20000"/>
          </a:bodyPr>
          <a:lstStyle/>
          <a:p>
            <a:r>
              <a:rPr lang="fr-CA" sz="2400" dirty="0"/>
              <a:t>Enable dialogue </a:t>
            </a:r>
            <a:r>
              <a:rPr lang="fr-CA" sz="2400" dirty="0" err="1"/>
              <a:t>between</a:t>
            </a:r>
            <a:r>
              <a:rPr lang="fr-CA" sz="2400" dirty="0"/>
              <a:t> </a:t>
            </a:r>
            <a:r>
              <a:rPr lang="fr-CA" sz="2400" dirty="0" err="1"/>
              <a:t>member</a:t>
            </a:r>
            <a:r>
              <a:rPr lang="fr-CA" sz="2400" dirty="0"/>
              <a:t> associations</a:t>
            </a:r>
          </a:p>
          <a:p>
            <a:pPr lvl="1"/>
            <a:r>
              <a:rPr lang="fr-CA" sz="2000" dirty="0"/>
              <a:t>Meetings of the </a:t>
            </a:r>
            <a:r>
              <a:rPr lang="fr-CA" sz="2000" dirty="0" err="1"/>
              <a:t>Board</a:t>
            </a:r>
            <a:r>
              <a:rPr lang="fr-CA" sz="2000" dirty="0"/>
              <a:t> of </a:t>
            </a:r>
            <a:r>
              <a:rPr lang="fr-CA" sz="2000" dirty="0" err="1"/>
              <a:t>directors</a:t>
            </a:r>
            <a:r>
              <a:rPr lang="fr-CA" sz="2000" dirty="0"/>
              <a:t> (5 times a </a:t>
            </a:r>
            <a:r>
              <a:rPr lang="fr-CA" sz="2000" dirty="0" err="1"/>
              <a:t>year</a:t>
            </a:r>
            <a:r>
              <a:rPr lang="fr-CA" sz="2000" dirty="0"/>
              <a:t>)</a:t>
            </a:r>
          </a:p>
          <a:p>
            <a:pPr lvl="1"/>
            <a:r>
              <a:rPr lang="en-US" sz="2000" dirty="0"/>
              <a:t>Visits to member association campuses at AGMs</a:t>
            </a:r>
          </a:p>
          <a:p>
            <a:pPr lvl="1"/>
            <a:endParaRPr lang="en-US" sz="2000" dirty="0"/>
          </a:p>
          <a:p>
            <a:r>
              <a:rPr lang="fr-CA" sz="2400" dirty="0" err="1"/>
              <a:t>Maintain</a:t>
            </a:r>
            <a:r>
              <a:rPr lang="fr-CA" sz="2400" dirty="0"/>
              <a:t> the dialogue </a:t>
            </a:r>
            <a:r>
              <a:rPr lang="fr-CA" sz="2400" dirty="0" err="1"/>
              <a:t>with</a:t>
            </a:r>
            <a:r>
              <a:rPr lang="fr-CA" sz="2400" dirty="0"/>
              <a:t> the GNB</a:t>
            </a:r>
          </a:p>
          <a:p>
            <a:pPr lvl="1"/>
            <a:r>
              <a:rPr lang="fr-CA" sz="2200" dirty="0"/>
              <a:t>Meetings </a:t>
            </a:r>
            <a:r>
              <a:rPr lang="fr-CA" sz="2200" dirty="0" err="1"/>
              <a:t>with</a:t>
            </a:r>
            <a:r>
              <a:rPr lang="fr-CA" sz="2200" dirty="0"/>
              <a:t> </a:t>
            </a:r>
            <a:r>
              <a:rPr lang="fr-CA" sz="2200" dirty="0" err="1"/>
              <a:t>members</a:t>
            </a:r>
            <a:r>
              <a:rPr lang="fr-CA" sz="2200" dirty="0"/>
              <a:t> of the </a:t>
            </a:r>
            <a:r>
              <a:rPr lang="fr-CA" sz="2200" dirty="0" err="1"/>
              <a:t>legislative</a:t>
            </a:r>
            <a:r>
              <a:rPr lang="fr-CA" sz="2200" dirty="0"/>
              <a:t> </a:t>
            </a:r>
            <a:r>
              <a:rPr lang="fr-CA" sz="2200" dirty="0" err="1"/>
              <a:t>assembly</a:t>
            </a:r>
            <a:r>
              <a:rPr lang="fr-CA" sz="2200" dirty="0"/>
              <a:t>(+/- </a:t>
            </a:r>
            <a:r>
              <a:rPr lang="fr-CA" sz="2200" dirty="0" err="1"/>
              <a:t>annually</a:t>
            </a:r>
            <a:r>
              <a:rPr lang="fr-CA" sz="2200" dirty="0"/>
              <a:t>)</a:t>
            </a:r>
          </a:p>
          <a:p>
            <a:pPr lvl="1"/>
            <a:r>
              <a:rPr lang="en-US" sz="2200" dirty="0"/>
              <a:t>Attendance at the In Camera Budget Presentation </a:t>
            </a:r>
          </a:p>
          <a:p>
            <a:pPr lvl="1"/>
            <a:r>
              <a:rPr lang="en-US" sz="2100" dirty="0"/>
              <a:t>Department of Post-Secondary Education, Training &amp; Labour</a:t>
            </a:r>
          </a:p>
          <a:p>
            <a:pPr lvl="2"/>
            <a:r>
              <a:rPr lang="fr-CA" sz="2100" dirty="0" err="1"/>
              <a:t>Letters</a:t>
            </a:r>
            <a:r>
              <a:rPr lang="fr-CA" sz="2100" dirty="0"/>
              <a:t> and meetings</a:t>
            </a:r>
          </a:p>
          <a:p>
            <a:pPr lvl="1"/>
            <a:endParaRPr lang="fr-CA" sz="2000" dirty="0"/>
          </a:p>
          <a:p>
            <a:r>
              <a:rPr lang="en-US" sz="2400" dirty="0"/>
              <a:t>Getting faculty voices heard in the media</a:t>
            </a:r>
          </a:p>
          <a:p>
            <a:pPr lvl="1"/>
            <a:r>
              <a:rPr lang="fr-CA" sz="2000" dirty="0" err="1"/>
              <a:t>Letters</a:t>
            </a:r>
            <a:r>
              <a:rPr lang="fr-CA" sz="2000" dirty="0"/>
              <a:t> to the editor</a:t>
            </a:r>
          </a:p>
          <a:p>
            <a:pPr lvl="1"/>
            <a:r>
              <a:rPr lang="fr-CA" sz="2000" dirty="0" err="1"/>
              <a:t>Commentaries</a:t>
            </a:r>
            <a:endParaRPr lang="fr-CA" sz="2000" dirty="0"/>
          </a:p>
          <a:p>
            <a:pPr lvl="1"/>
            <a:r>
              <a:rPr lang="fr-CA" sz="2000" dirty="0"/>
              <a:t>Interviews</a:t>
            </a:r>
          </a:p>
          <a:p>
            <a:pPr marL="0" indent="0">
              <a:buNone/>
            </a:pPr>
            <a:endParaRPr lang="en-CA" dirty="0"/>
          </a:p>
        </p:txBody>
      </p:sp>
      <p:sp>
        <p:nvSpPr>
          <p:cNvPr id="3" name="Title 2">
            <a:extLst>
              <a:ext uri="{FF2B5EF4-FFF2-40B4-BE49-F238E27FC236}">
                <a16:creationId xmlns:a16="http://schemas.microsoft.com/office/drawing/2014/main" id="{4F4772D6-B9CD-F853-D5BF-7F2BE3748445}"/>
              </a:ext>
            </a:extLst>
          </p:cNvPr>
          <p:cNvSpPr>
            <a:spLocks noGrp="1"/>
          </p:cNvSpPr>
          <p:nvPr>
            <p:ph type="title"/>
          </p:nvPr>
        </p:nvSpPr>
        <p:spPr/>
        <p:txBody>
          <a:bodyPr/>
          <a:lstStyle/>
          <a:p>
            <a:r>
              <a:rPr lang="fr-CA" dirty="0"/>
              <a:t>The FNBFA in action</a:t>
            </a:r>
            <a:endParaRPr lang="en-CA" dirty="0"/>
          </a:p>
        </p:txBody>
      </p:sp>
    </p:spTree>
    <p:extLst>
      <p:ext uri="{BB962C8B-B14F-4D97-AF65-F5344CB8AC3E}">
        <p14:creationId xmlns:p14="http://schemas.microsoft.com/office/powerpoint/2010/main" val="109575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A5D90-4A9F-187C-06D4-3270038CA89D}"/>
              </a:ext>
            </a:extLst>
          </p:cNvPr>
          <p:cNvSpPr>
            <a:spLocks noGrp="1"/>
          </p:cNvSpPr>
          <p:nvPr>
            <p:ph idx="1"/>
          </p:nvPr>
        </p:nvSpPr>
        <p:spPr/>
        <p:txBody>
          <a:bodyPr>
            <a:normAutofit fontScale="70000" lnSpcReduction="20000"/>
          </a:bodyPr>
          <a:lstStyle/>
          <a:p>
            <a:r>
              <a:rPr lang="fr-CA" sz="2800" b="1" dirty="0" err="1"/>
              <a:t>Board</a:t>
            </a:r>
            <a:r>
              <a:rPr lang="fr-CA" sz="2800" b="1" dirty="0"/>
              <a:t> of </a:t>
            </a:r>
            <a:r>
              <a:rPr lang="fr-CA" sz="2800" b="1" dirty="0" err="1"/>
              <a:t>Directors</a:t>
            </a:r>
            <a:endParaRPr lang="fr-CA" sz="2800" b="1" dirty="0"/>
          </a:p>
          <a:p>
            <a:pPr lvl="1"/>
            <a:r>
              <a:rPr lang="fr-CA" sz="2400" dirty="0" err="1"/>
              <a:t>Members</a:t>
            </a:r>
            <a:r>
              <a:rPr lang="fr-CA" sz="2400" dirty="0"/>
              <a:t> of the </a:t>
            </a:r>
            <a:r>
              <a:rPr lang="fr-CA" sz="2400" dirty="0" err="1"/>
              <a:t>Executive</a:t>
            </a:r>
            <a:r>
              <a:rPr lang="fr-CA" sz="2400" dirty="0"/>
              <a:t> </a:t>
            </a:r>
            <a:r>
              <a:rPr lang="fr-CA" sz="2400" dirty="0" err="1"/>
              <a:t>Committee</a:t>
            </a:r>
            <a:r>
              <a:rPr lang="fr-CA" sz="2400" dirty="0"/>
              <a:t> (5)</a:t>
            </a:r>
          </a:p>
          <a:p>
            <a:pPr lvl="1"/>
            <a:r>
              <a:rPr lang="en-US" sz="2400" dirty="0"/>
              <a:t>One representative per member association (5)</a:t>
            </a:r>
          </a:p>
          <a:p>
            <a:pPr marL="457200" lvl="1" indent="0">
              <a:buNone/>
            </a:pPr>
            <a:endParaRPr lang="en-US" sz="2400" dirty="0"/>
          </a:p>
          <a:p>
            <a:r>
              <a:rPr lang="en-US" sz="2800" b="1" dirty="0"/>
              <a:t>Executive Committee</a:t>
            </a:r>
          </a:p>
          <a:p>
            <a:pPr lvl="1"/>
            <a:r>
              <a:rPr lang="en-US" sz="2400" dirty="0"/>
              <a:t>President</a:t>
            </a:r>
          </a:p>
          <a:p>
            <a:pPr lvl="1"/>
            <a:r>
              <a:rPr lang="en-US" sz="2400" dirty="0"/>
              <a:t>Vice-president</a:t>
            </a:r>
          </a:p>
          <a:p>
            <a:pPr lvl="1"/>
            <a:r>
              <a:rPr lang="en-US" sz="2400" dirty="0"/>
              <a:t>Treasurer</a:t>
            </a:r>
          </a:p>
          <a:p>
            <a:pPr lvl="1"/>
            <a:r>
              <a:rPr lang="en-US" sz="2400" dirty="0"/>
              <a:t>Secretary</a:t>
            </a:r>
          </a:p>
          <a:p>
            <a:pPr lvl="1"/>
            <a:r>
              <a:rPr lang="en-US" sz="2400" dirty="0"/>
              <a:t>Past-president/Member-at-large</a:t>
            </a:r>
          </a:p>
          <a:p>
            <a:pPr lvl="1"/>
            <a:endParaRPr lang="en-US" sz="2400" dirty="0"/>
          </a:p>
          <a:p>
            <a:r>
              <a:rPr lang="en-US" sz="2800" b="1" dirty="0"/>
              <a:t>Executive Director</a:t>
            </a:r>
          </a:p>
          <a:p>
            <a:endParaRPr lang="en-CA" dirty="0"/>
          </a:p>
        </p:txBody>
      </p:sp>
      <p:sp>
        <p:nvSpPr>
          <p:cNvPr id="3" name="Title 2">
            <a:extLst>
              <a:ext uri="{FF2B5EF4-FFF2-40B4-BE49-F238E27FC236}">
                <a16:creationId xmlns:a16="http://schemas.microsoft.com/office/drawing/2014/main" id="{B99A124D-9C6B-07D2-613F-1215D3EDE62C}"/>
              </a:ext>
            </a:extLst>
          </p:cNvPr>
          <p:cNvSpPr>
            <a:spLocks noGrp="1"/>
          </p:cNvSpPr>
          <p:nvPr>
            <p:ph type="title"/>
          </p:nvPr>
        </p:nvSpPr>
        <p:spPr/>
        <p:txBody>
          <a:bodyPr/>
          <a:lstStyle/>
          <a:p>
            <a:r>
              <a:rPr lang="fr-CA" dirty="0"/>
              <a:t>FNBFA Structure</a:t>
            </a:r>
            <a:endParaRPr lang="en-CA" dirty="0"/>
          </a:p>
        </p:txBody>
      </p:sp>
    </p:spTree>
    <p:extLst>
      <p:ext uri="{BB962C8B-B14F-4D97-AF65-F5344CB8AC3E}">
        <p14:creationId xmlns:p14="http://schemas.microsoft.com/office/powerpoint/2010/main" val="172049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154A2D-1238-0F2E-A1CB-69B569BE93C3}"/>
              </a:ext>
            </a:extLst>
          </p:cNvPr>
          <p:cNvSpPr>
            <a:spLocks noGrp="1"/>
          </p:cNvSpPr>
          <p:nvPr>
            <p:ph idx="1"/>
          </p:nvPr>
        </p:nvSpPr>
        <p:spPr/>
        <p:txBody>
          <a:bodyPr/>
          <a:lstStyle/>
          <a:p>
            <a:r>
              <a:rPr lang="fr-CA" sz="2200" b="1" dirty="0"/>
              <a:t>FNBFA </a:t>
            </a:r>
            <a:r>
              <a:rPr lang="fr-CA" sz="2200" b="1" dirty="0" err="1"/>
              <a:t>committees</a:t>
            </a:r>
            <a:endParaRPr lang="fr-CA" sz="2200" b="1" dirty="0"/>
          </a:p>
          <a:p>
            <a:pPr lvl="1"/>
            <a:r>
              <a:rPr lang="fr-CA" sz="2200" dirty="0"/>
              <a:t>Nominations </a:t>
            </a:r>
            <a:r>
              <a:rPr lang="fr-CA" sz="2200" dirty="0" err="1"/>
              <a:t>Committee</a:t>
            </a:r>
            <a:r>
              <a:rPr lang="fr-CA" sz="2200" dirty="0"/>
              <a:t> (permanent)</a:t>
            </a:r>
          </a:p>
          <a:p>
            <a:pPr lvl="1"/>
            <a:r>
              <a:rPr lang="fr-CA" sz="2200" dirty="0"/>
              <a:t>Legal Assistance </a:t>
            </a:r>
            <a:r>
              <a:rPr lang="fr-CA" sz="2200" dirty="0" err="1"/>
              <a:t>Fund</a:t>
            </a:r>
            <a:r>
              <a:rPr lang="fr-CA" sz="2200" dirty="0"/>
              <a:t> </a:t>
            </a:r>
            <a:r>
              <a:rPr lang="fr-CA" sz="2200" dirty="0" err="1"/>
              <a:t>Committee</a:t>
            </a:r>
            <a:endParaRPr lang="fr-CA" sz="2200" dirty="0"/>
          </a:p>
          <a:p>
            <a:pPr lvl="1"/>
            <a:r>
              <a:rPr lang="fr-CA" sz="2200" dirty="0" err="1"/>
              <a:t>Selection</a:t>
            </a:r>
            <a:r>
              <a:rPr lang="fr-CA" sz="2200" dirty="0"/>
              <a:t> </a:t>
            </a:r>
            <a:r>
              <a:rPr lang="fr-CA" sz="2200" dirty="0" err="1"/>
              <a:t>Committee</a:t>
            </a:r>
            <a:r>
              <a:rPr lang="fr-CA" sz="2200" dirty="0"/>
              <a:t> for the Prix Nicole Raymond </a:t>
            </a:r>
            <a:r>
              <a:rPr lang="fr-CA" sz="2200" dirty="0" err="1"/>
              <a:t>Award</a:t>
            </a:r>
            <a:endParaRPr lang="fr-CA" sz="2200" dirty="0"/>
          </a:p>
          <a:p>
            <a:pPr lvl="1"/>
            <a:r>
              <a:rPr lang="fr-CA" sz="2200" dirty="0"/>
              <a:t>Human </a:t>
            </a:r>
            <a:r>
              <a:rPr lang="fr-CA" sz="2200" dirty="0" err="1"/>
              <a:t>Resources</a:t>
            </a:r>
            <a:r>
              <a:rPr lang="fr-CA" sz="2200" dirty="0"/>
              <a:t> </a:t>
            </a:r>
            <a:r>
              <a:rPr lang="fr-CA" sz="2200" dirty="0" err="1"/>
              <a:t>Committee</a:t>
            </a:r>
            <a:r>
              <a:rPr lang="fr-CA" sz="2200" dirty="0"/>
              <a:t> (permanent)</a:t>
            </a:r>
          </a:p>
          <a:p>
            <a:pPr marL="457200" lvl="1" indent="0">
              <a:buNone/>
            </a:pPr>
            <a:endParaRPr lang="en-CA" sz="2200" b="1" dirty="0"/>
          </a:p>
          <a:p>
            <a:r>
              <a:rPr lang="en-CA" sz="2200" b="1" dirty="0"/>
              <a:t>FNBFA’s ad hoc committees</a:t>
            </a:r>
            <a:endParaRPr lang="en-CA" sz="2200" dirty="0"/>
          </a:p>
          <a:p>
            <a:pPr lvl="1"/>
            <a:r>
              <a:rPr lang="en-CA" sz="2200" dirty="0" err="1"/>
              <a:t>Ces</a:t>
            </a:r>
            <a:r>
              <a:rPr lang="en-CA" sz="2200" dirty="0"/>
              <a:t> </a:t>
            </a:r>
            <a:r>
              <a:rPr lang="en-CA" sz="2200" dirty="0" err="1"/>
              <a:t>comités</a:t>
            </a:r>
            <a:r>
              <a:rPr lang="en-CA" sz="2200" dirty="0"/>
              <a:t> </a:t>
            </a:r>
            <a:r>
              <a:rPr lang="en-CA" sz="2200" dirty="0" err="1"/>
              <a:t>sont</a:t>
            </a:r>
            <a:r>
              <a:rPr lang="en-CA" sz="2200" dirty="0"/>
              <a:t> </a:t>
            </a:r>
            <a:r>
              <a:rPr lang="en-CA" sz="2200" dirty="0" err="1"/>
              <a:t>constitués</a:t>
            </a:r>
            <a:r>
              <a:rPr lang="en-CA" sz="2200" dirty="0"/>
              <a:t> par le conseil pour </a:t>
            </a:r>
            <a:r>
              <a:rPr lang="en-CA" sz="2200" dirty="0" err="1"/>
              <a:t>une</a:t>
            </a:r>
            <a:r>
              <a:rPr lang="en-CA" sz="2200" dirty="0"/>
              <a:t> </a:t>
            </a:r>
            <a:r>
              <a:rPr lang="en-CA" sz="2200" dirty="0" err="1"/>
              <a:t>tâche</a:t>
            </a:r>
            <a:r>
              <a:rPr lang="en-CA" sz="2200" dirty="0"/>
              <a:t> </a:t>
            </a:r>
            <a:r>
              <a:rPr lang="en-CA" sz="2200" dirty="0" err="1"/>
              <a:t>ponctuelle</a:t>
            </a:r>
            <a:r>
              <a:rPr lang="en-CA" sz="2200" dirty="0"/>
              <a:t>.</a:t>
            </a:r>
          </a:p>
          <a:p>
            <a:endParaRPr lang="en-CA" dirty="0"/>
          </a:p>
        </p:txBody>
      </p:sp>
      <p:sp>
        <p:nvSpPr>
          <p:cNvPr id="3" name="Title 2">
            <a:extLst>
              <a:ext uri="{FF2B5EF4-FFF2-40B4-BE49-F238E27FC236}">
                <a16:creationId xmlns:a16="http://schemas.microsoft.com/office/drawing/2014/main" id="{7DD1129D-ABF8-7BC9-A8C1-A2AC708A6411}"/>
              </a:ext>
            </a:extLst>
          </p:cNvPr>
          <p:cNvSpPr>
            <a:spLocks noGrp="1"/>
          </p:cNvSpPr>
          <p:nvPr>
            <p:ph type="title"/>
          </p:nvPr>
        </p:nvSpPr>
        <p:spPr/>
        <p:txBody>
          <a:bodyPr/>
          <a:lstStyle/>
          <a:p>
            <a:r>
              <a:rPr lang="fr-CA" dirty="0"/>
              <a:t>FNBFA Structure (</a:t>
            </a:r>
            <a:r>
              <a:rPr lang="fr-CA" dirty="0" err="1"/>
              <a:t>cont’d</a:t>
            </a:r>
            <a:r>
              <a:rPr lang="fr-CA" dirty="0"/>
              <a:t>)</a:t>
            </a:r>
            <a:endParaRPr lang="en-CA" dirty="0"/>
          </a:p>
        </p:txBody>
      </p:sp>
    </p:spTree>
    <p:extLst>
      <p:ext uri="{BB962C8B-B14F-4D97-AF65-F5344CB8AC3E}">
        <p14:creationId xmlns:p14="http://schemas.microsoft.com/office/powerpoint/2010/main" val="4087569866"/>
      </p:ext>
    </p:extLst>
  </p:cSld>
  <p:clrMapOvr>
    <a:masterClrMapping/>
  </p:clrMapOvr>
</p:sld>
</file>

<file path=ppt/theme/theme1.xml><?xml version="1.0" encoding="utf-8"?>
<a:theme xmlns:a="http://schemas.openxmlformats.org/drawingml/2006/main" name="PowerPoint template">
  <a:themeElements>
    <a:clrScheme name="FNBFA">
      <a:dk1>
        <a:srgbClr val="000000"/>
      </a:dk1>
      <a:lt1>
        <a:srgbClr val="FFFFFF"/>
      </a:lt1>
      <a:dk2>
        <a:srgbClr val="44546A"/>
      </a:dk2>
      <a:lt2>
        <a:srgbClr val="E7E6E6"/>
      </a:lt2>
      <a:accent1>
        <a:srgbClr val="009CA6"/>
      </a:accent1>
      <a:accent2>
        <a:srgbClr val="005359"/>
      </a:accent2>
      <a:accent3>
        <a:srgbClr val="4E4347"/>
      </a:accent3>
      <a:accent4>
        <a:srgbClr val="000000"/>
      </a:accent4>
      <a:accent5>
        <a:srgbClr val="0C5C62"/>
      </a:accent5>
      <a:accent6>
        <a:srgbClr val="F19D19"/>
      </a:accent6>
      <a:hlink>
        <a:srgbClr val="005359"/>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562</TotalTime>
  <Words>899</Words>
  <Application>Microsoft Office PowerPoint</Application>
  <PresentationFormat>Widescreen</PresentationFormat>
  <Paragraphs>115</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PowerPoint template</vt:lpstr>
      <vt:lpstr> Federation of New Brunswick Faculty Associations</vt:lpstr>
      <vt:lpstr>FNBFA History </vt:lpstr>
      <vt:lpstr>FNBFA mission statement and objectives</vt:lpstr>
      <vt:lpstr>FNBFA Member Associations</vt:lpstr>
      <vt:lpstr>Legal assistance fund for FNBFA member associations</vt:lpstr>
      <vt:lpstr>Prix Nicole Raymond Award</vt:lpstr>
      <vt:lpstr>The FNBFA in action</vt:lpstr>
      <vt:lpstr>FNBFA Structure</vt:lpstr>
      <vt:lpstr>FNBFA Structure (cont’d)</vt:lpstr>
      <vt:lpstr>FNBFA Office Location 277 Main Street, Suite 202, Fredericton (North Side)</vt:lpstr>
      <vt:lpstr>FNBFA Office: view from the inside</vt:lpstr>
      <vt:lpstr>Critical work by the FNBFA</vt:lpstr>
      <vt:lpstr>FNBFA Board of directors Rights and responsibilities</vt:lpstr>
      <vt:lpstr>Board of directors Rights and responsibilities</vt:lpstr>
      <vt:lpstr>Board of directors Rights and responsibilities</vt:lpstr>
      <vt:lpstr>Current PSE issues</vt:lpstr>
      <vt:lpstr>To know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156</dc:title>
  <dc:creator>Kevin Wyllie</dc:creator>
  <cp:lastModifiedBy>Lise Robichaud</cp:lastModifiedBy>
  <cp:revision>14</cp:revision>
  <dcterms:created xsi:type="dcterms:W3CDTF">2019-10-25T12:53:03Z</dcterms:created>
  <dcterms:modified xsi:type="dcterms:W3CDTF">2022-08-12T16:44:50Z</dcterms:modified>
</cp:coreProperties>
</file>